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382" r:id="rId2"/>
    <p:sldId id="383" r:id="rId3"/>
    <p:sldId id="384" r:id="rId4"/>
    <p:sldId id="351" r:id="rId5"/>
    <p:sldId id="257" r:id="rId6"/>
    <p:sldId id="353" r:id="rId7"/>
    <p:sldId id="334" r:id="rId8"/>
    <p:sldId id="359" r:id="rId9"/>
    <p:sldId id="360" r:id="rId10"/>
    <p:sldId id="358" r:id="rId11"/>
    <p:sldId id="357" r:id="rId12"/>
    <p:sldId id="361" r:id="rId13"/>
    <p:sldId id="381" r:id="rId14"/>
    <p:sldId id="362" r:id="rId15"/>
    <p:sldId id="363" r:id="rId16"/>
    <p:sldId id="324" r:id="rId17"/>
    <p:sldId id="326" r:id="rId18"/>
    <p:sldId id="335" r:id="rId19"/>
    <p:sldId id="379" r:id="rId20"/>
    <p:sldId id="380"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D8F0D99-711D-3A04-E23A-36DF960D65AB}" name="Brianne Curtis" initials="BC" userId="S::bcurtis@gfo.ca::4d36d49e-32f4-473a-b818-5cd7e50bc43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aura Bonikowsky" initials="LNB" lastIdx="3" clrIdx="0">
    <p:extLst>
      <p:ext uri="{19B8F6BF-5375-455C-9EA6-DF929625EA0E}">
        <p15:presenceInfo xmlns:p15="http://schemas.microsoft.com/office/powerpoint/2012/main" userId="Laura Bonikowsky" providerId="None"/>
      </p:ext>
    </p:extLst>
  </p:cmAuthor>
  <p:cmAuthor id="2" name="Lindsay Elgersma" initials="LE" lastIdx="11" clrIdx="1">
    <p:extLst>
      <p:ext uri="{19B8F6BF-5375-455C-9EA6-DF929625EA0E}">
        <p15:presenceInfo xmlns:p15="http://schemas.microsoft.com/office/powerpoint/2012/main" userId="S::lindsay@elgersmaconsultingcom.onmicrosoft.com::edbf2e0c-64c3-45a2-89a1-0f3e576082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C59217"/>
    <a:srgbClr val="FF6600"/>
    <a:srgbClr val="F092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070" autoAdjust="0"/>
    <p:restoredTop sz="68151" autoAdjust="0"/>
  </p:normalViewPr>
  <p:slideViewPr>
    <p:cSldViewPr snapToGrid="0">
      <p:cViewPr varScale="1">
        <p:scale>
          <a:sx n="84" d="100"/>
          <a:sy n="84" d="100"/>
        </p:scale>
        <p:origin x="1048" y="18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2024-10-03</a:t>
            </a:fld>
            <a:endParaRPr lang="en-CA"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dirty="0"/>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a:t>
            </a:fld>
            <a:endParaRPr lang="en-CA" dirty="0"/>
          </a:p>
        </p:txBody>
      </p:sp>
    </p:spTree>
    <p:extLst>
      <p:ext uri="{BB962C8B-B14F-4D97-AF65-F5344CB8AC3E}">
        <p14:creationId xmlns:p14="http://schemas.microsoft.com/office/powerpoint/2010/main" val="14202605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The common question is </a:t>
            </a:r>
            <a:r>
              <a:rPr lang="en-CA" sz="180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where does fertilizer come from?</a:t>
            </a: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 Like the other sources of nutrients, it comes from </a:t>
            </a:r>
            <a:r>
              <a:rPr lang="en-CA" sz="180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NATURE!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Symbol" panose="05050102010706020507" pitchFamily="18" charset="2"/>
              <a:buChar char=""/>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Fertilizer can be in granular or liquid form of the nutrients Nitrogen, Phosphorus and Potassium. </a:t>
            </a:r>
          </a:p>
          <a:p>
            <a:pPr marL="342900" lvl="0" indent="-342900">
              <a:lnSpc>
                <a:spcPct val="106000"/>
              </a:lnSpc>
              <a:buFont typeface="Symbol" panose="05050102010706020507" pitchFamily="18" charset="2"/>
              <a:buChar char=""/>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Manure is from livestock droppings (yes, it’s poo!)</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Symbol" panose="05050102010706020507" pitchFamily="18" charset="2"/>
              <a:buChar char=""/>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Organic sources from leftover plant debris including fallen leaves and dry materials like straw.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Symbol" panose="05050102010706020507" pitchFamily="18" charset="2"/>
              <a:buChar char=""/>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Compost is decomposing organic material like food and plants. Sometimes manure is added to compost to make it break down more quickly.</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11</a:t>
            </a:fld>
            <a:endParaRPr lang="en-CA" dirty="0"/>
          </a:p>
        </p:txBody>
      </p:sp>
    </p:spTree>
    <p:extLst>
      <p:ext uri="{BB962C8B-B14F-4D97-AF65-F5344CB8AC3E}">
        <p14:creationId xmlns:p14="http://schemas.microsoft.com/office/powerpoint/2010/main" val="11202587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Fertilizer can be animal waste like manure or a blend of nutrients like nitrogen, phosphorus, and potassium, which are essential minerals found naturally in soil. </a:t>
            </a:r>
            <a:endParaRPr lang="en-CA" dirty="0">
              <a:solidFill>
                <a:schemeClr val="tx1"/>
              </a:solidFill>
            </a:endParaRPr>
          </a:p>
          <a:p>
            <a:endParaRPr lang="en-US" dirty="0"/>
          </a:p>
          <a:p>
            <a:r>
              <a:rPr lang="en-US" dirty="0"/>
              <a:t>It can be found in liquid forms and sprayed, or in solid forms and spread.</a:t>
            </a:r>
          </a:p>
        </p:txBody>
      </p:sp>
      <p:sp>
        <p:nvSpPr>
          <p:cNvPr id="4" name="Slide Number Placeholder 3"/>
          <p:cNvSpPr>
            <a:spLocks noGrp="1"/>
          </p:cNvSpPr>
          <p:nvPr>
            <p:ph type="sldNum" sz="quarter" idx="5"/>
          </p:nvPr>
        </p:nvSpPr>
        <p:spPr/>
        <p:txBody>
          <a:bodyPr/>
          <a:lstStyle/>
          <a:p>
            <a:fld id="{A1152B4D-80B6-452C-A7D7-277FD7B18C08}" type="slidenum">
              <a:rPr lang="en-CA" smtClean="0"/>
              <a:t>12</a:t>
            </a:fld>
            <a:endParaRPr lang="en-CA" dirty="0"/>
          </a:p>
        </p:txBody>
      </p:sp>
    </p:spTree>
    <p:extLst>
      <p:ext uri="{BB962C8B-B14F-4D97-AF65-F5344CB8AC3E}">
        <p14:creationId xmlns:p14="http://schemas.microsoft.com/office/powerpoint/2010/main" val="2434814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Check this out! Air is nearly 80% nitrogen!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gn="l" fontAlgn="base"/>
            <a:r>
              <a:rPr lang="en-CA" b="0" i="0" u="none" strike="noStrike" dirty="0">
                <a:solidFill>
                  <a:srgbClr val="009444"/>
                </a:solidFill>
                <a:effectLst/>
                <a:latin typeface="Capriola"/>
              </a:rPr>
              <a:t>https://www.britannica.com/video/73156/atmosphere-Earth-oxygen-nitrogen-water-vapour-components </a:t>
            </a:r>
          </a:p>
          <a:p>
            <a:pPr algn="l" fontAlgn="base"/>
            <a:endParaRPr lang="en-CA" b="0" i="0" u="none" strike="noStrike" dirty="0">
              <a:solidFill>
                <a:srgbClr val="009444"/>
              </a:solidFill>
              <a:effectLst/>
              <a:latin typeface="Capriola"/>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Nitrogen comes from nature – in the air and in plants. It moves through the environment, cycling through the air, soil, and living organisms.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gn="l" fontAlgn="base"/>
            <a:endParaRPr lang="en-CA" b="0" i="0" u="none" strike="noStrike" dirty="0">
              <a:solidFill>
                <a:srgbClr val="009444"/>
              </a:solidFill>
              <a:effectLst/>
              <a:latin typeface="Capriola"/>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dirty="0"/>
              <a:t>Some plants can draw nitrogen from the air. Other crops need it given to them in a more digestible form, so fertilizer companies mix nitrogen from the air with natural gas to make it something that can be given to plants.</a:t>
            </a:r>
          </a:p>
          <a:p>
            <a:pPr algn="l" fontAlgn="base"/>
            <a:endParaRPr lang="en-CA" b="0" i="0" u="none" strike="noStrike" dirty="0">
              <a:solidFill>
                <a:srgbClr val="009444"/>
              </a:solidFill>
              <a:effectLst/>
              <a:latin typeface="Capriola"/>
            </a:endParaRP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13</a:t>
            </a:fld>
            <a:endParaRPr lang="en-CA" dirty="0"/>
          </a:p>
        </p:txBody>
      </p:sp>
    </p:spTree>
    <p:extLst>
      <p:ext uri="{BB962C8B-B14F-4D97-AF65-F5344CB8AC3E}">
        <p14:creationId xmlns:p14="http://schemas.microsoft.com/office/powerpoint/2010/main" val="40408453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Crop rotation is when farmers rotate the crops they plant in their fields each year, instead of growing the same crop year after year on the same field. Farmers choose their own rotations; some have 3-year rotations of corn, soybeans, and wheat; others may have a 5-year rotation of corn, soybeans, wheat, barley, and oats. They may also add other crops like hay, canola, or vegetables to their rotation!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14</a:t>
            </a:fld>
            <a:endParaRPr lang="en-CA" dirty="0"/>
          </a:p>
        </p:txBody>
      </p:sp>
    </p:spTree>
    <p:extLst>
      <p:ext uri="{BB962C8B-B14F-4D97-AF65-F5344CB8AC3E}">
        <p14:creationId xmlns:p14="http://schemas.microsoft.com/office/powerpoint/2010/main" val="1521042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CA" b="0" i="0" u="none" strike="noStrike" dirty="0">
                <a:solidFill>
                  <a:srgbClr val="000000"/>
                </a:solidFill>
                <a:effectLst/>
                <a:latin typeface="Overpass"/>
              </a:rPr>
              <a:t>Rotating their crops is a sustainable practice that helps farmers boost their soil health, reduce pests (like weeds, diseases, or insects), and manage their nutrients use. Different grain plants need different nutrients each year, so rotating them each year allows different nutrients to be used or added into the soil. </a:t>
            </a:r>
          </a:p>
        </p:txBody>
      </p:sp>
      <p:sp>
        <p:nvSpPr>
          <p:cNvPr id="4" name="Slide Number Placeholder 3"/>
          <p:cNvSpPr>
            <a:spLocks noGrp="1"/>
          </p:cNvSpPr>
          <p:nvPr>
            <p:ph type="sldNum" sz="quarter" idx="5"/>
          </p:nvPr>
        </p:nvSpPr>
        <p:spPr/>
        <p:txBody>
          <a:bodyPr/>
          <a:lstStyle/>
          <a:p>
            <a:fld id="{A1152B4D-80B6-452C-A7D7-277FD7B18C08}" type="slidenum">
              <a:rPr lang="en-CA" smtClean="0"/>
              <a:t>15</a:t>
            </a:fld>
            <a:endParaRPr lang="en-CA" dirty="0"/>
          </a:p>
        </p:txBody>
      </p:sp>
    </p:spTree>
    <p:extLst>
      <p:ext uri="{BB962C8B-B14F-4D97-AF65-F5344CB8AC3E}">
        <p14:creationId xmlns:p14="http://schemas.microsoft.com/office/powerpoint/2010/main" val="827082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25000"/>
              </a:lnSpc>
              <a:spcBef>
                <a:spcPts val="2400"/>
              </a:spcBef>
              <a:buFont typeface="Arial" panose="020B0604020202020204" pitchFamily="34" charset="0"/>
              <a:buNone/>
            </a:pPr>
            <a:r>
              <a:rPr lang="en-US" sz="1200" b="1" i="0" dirty="0"/>
              <a:t>Tip!</a:t>
            </a:r>
            <a:r>
              <a:rPr lang="en-US" sz="1200" i="0" dirty="0"/>
              <a:t> This is best done as a whole class or in business groups. Fertilizer can be purchased in spikes, liquid form or solid form.  Ask your garden </a:t>
            </a:r>
            <a:r>
              <a:rPr lang="en-CA" sz="1200" i="0" noProof="0" dirty="0"/>
              <a:t>centre</a:t>
            </a:r>
            <a:r>
              <a:rPr lang="en-US" sz="1200" i="0" dirty="0"/>
              <a:t> or families if they have some to donate to your class. You will need only a small amount.</a:t>
            </a:r>
          </a:p>
          <a:p>
            <a:pPr marL="0" indent="0">
              <a:lnSpc>
                <a:spcPct val="125000"/>
              </a:lnSpc>
              <a:spcBef>
                <a:spcPts val="2400"/>
              </a:spcBef>
              <a:buFont typeface="Arial" panose="020B0604020202020204" pitchFamily="34" charset="0"/>
              <a:buNone/>
            </a:pPr>
            <a:endParaRPr lang="en-US" sz="1200" dirty="0"/>
          </a:p>
          <a:p>
            <a:pPr marL="171450" indent="-171450">
              <a:lnSpc>
                <a:spcPct val="125000"/>
              </a:lnSpc>
              <a:spcBef>
                <a:spcPts val="2400"/>
              </a:spcBef>
              <a:buFont typeface="Arial" panose="020B0604020202020204" pitchFamily="34" charset="0"/>
              <a:buChar char="•"/>
            </a:pPr>
            <a:r>
              <a:rPr lang="en-US" sz="1200" dirty="0"/>
              <a:t>Students could conduct an investigation at this stage to determine the effect of fertilizer on plant growth by growing three plants from seeds, giving each one a different amount of fertilizer, and observing differences in how the plants grow.</a:t>
            </a:r>
          </a:p>
          <a:p>
            <a:pPr marL="171450" indent="-171450">
              <a:lnSpc>
                <a:spcPct val="125000"/>
              </a:lnSpc>
              <a:spcBef>
                <a:spcPts val="2400"/>
              </a:spcBef>
              <a:buFont typeface="Arial" panose="020B0604020202020204" pitchFamily="34" charset="0"/>
              <a:buChar char="•"/>
            </a:pPr>
            <a:endParaRPr lang="en-US" sz="1200" dirty="0"/>
          </a:p>
          <a:p>
            <a:pPr marL="171450" indent="-171450">
              <a:lnSpc>
                <a:spcPct val="125000"/>
              </a:lnSpc>
              <a:spcBef>
                <a:spcPts val="2400"/>
              </a:spcBef>
              <a:buFont typeface="Arial" panose="020B0604020202020204" pitchFamily="34" charset="0"/>
              <a:buChar char="•"/>
            </a:pPr>
            <a:r>
              <a:rPr lang="en-US" sz="1200" dirty="0"/>
              <a:t>First, recap the concept of fair testing and remind students that all variables (e.g., how much water is given or location in the classroom) must be kept the same. The only thing they should change is the amount of fertilizer they give each plant.</a:t>
            </a:r>
          </a:p>
          <a:p>
            <a:pPr marL="171450" indent="-171450">
              <a:lnSpc>
                <a:spcPct val="125000"/>
              </a:lnSpc>
              <a:spcBef>
                <a:spcPts val="2400"/>
              </a:spcBef>
              <a:buFont typeface="Arial" panose="020B0604020202020204" pitchFamily="34" charset="0"/>
              <a:buChar char="•"/>
            </a:pPr>
            <a:endParaRPr lang="en-US" sz="1200" dirty="0"/>
          </a:p>
          <a:p>
            <a:pPr marL="171450" indent="-171450">
              <a:lnSpc>
                <a:spcPct val="125000"/>
              </a:lnSpc>
              <a:spcBef>
                <a:spcPts val="2400"/>
              </a:spcBef>
              <a:buFont typeface="Arial" panose="020B0604020202020204" pitchFamily="34" charset="0"/>
              <a:buChar char="•"/>
            </a:pPr>
            <a:r>
              <a:rPr lang="en-US" sz="1200" dirty="0"/>
              <a:t>Students should choose which variables they will measure (i.e., some may focus on speed of growth, the plants’ heights, or number of leaves.)</a:t>
            </a:r>
          </a:p>
          <a:p>
            <a:pPr marL="171450" indent="-171450">
              <a:lnSpc>
                <a:spcPct val="125000"/>
              </a:lnSpc>
              <a:spcBef>
                <a:spcPts val="2400"/>
              </a:spcBef>
              <a:buFont typeface="Arial" panose="020B0604020202020204" pitchFamily="34" charset="0"/>
              <a:buChar char="•"/>
            </a:pPr>
            <a:endParaRPr lang="en-US" sz="1200" dirty="0"/>
          </a:p>
          <a:p>
            <a:pPr marL="171450" indent="-171450">
              <a:lnSpc>
                <a:spcPct val="125000"/>
              </a:lnSpc>
              <a:spcBef>
                <a:spcPts val="2400"/>
              </a:spcBef>
              <a:buFont typeface="Arial" panose="020B0604020202020204" pitchFamily="34" charset="0"/>
              <a:buChar char="•"/>
            </a:pPr>
            <a:r>
              <a:rPr lang="en-US" sz="1200" dirty="0"/>
              <a:t>Different groups could grow different seeds to produce a range of results within the class.</a:t>
            </a:r>
          </a:p>
          <a:p>
            <a:pPr marL="171450" indent="-171450">
              <a:lnSpc>
                <a:spcPct val="125000"/>
              </a:lnSpc>
              <a:spcBef>
                <a:spcPts val="2400"/>
              </a:spcBef>
              <a:buFont typeface="Arial" panose="020B0604020202020204" pitchFamily="34" charset="0"/>
              <a:buChar char="•"/>
            </a:pPr>
            <a:endParaRPr lang="en-US" sz="1200" dirty="0">
              <a:solidFill>
                <a:schemeClr val="tx1"/>
              </a:solidFill>
            </a:endParaRPr>
          </a:p>
          <a:p>
            <a:pPr marL="171450" marR="0" lvl="0" indent="-171450" algn="l" defTabSz="914400" rtl="0" eaLnBrk="1" fontAlgn="auto" latinLnBrk="0" hangingPunct="1">
              <a:lnSpc>
                <a:spcPct val="125000"/>
              </a:lnSpc>
              <a:spcBef>
                <a:spcPts val="2400"/>
              </a:spcBef>
              <a:spcAft>
                <a:spcPts val="0"/>
              </a:spcAft>
              <a:buClrTx/>
              <a:buSzTx/>
              <a:buFont typeface="Arial" panose="020B0604020202020204" pitchFamily="34" charset="0"/>
              <a:buChar char="•"/>
              <a:tabLst/>
              <a:defRPr/>
            </a:pPr>
            <a:r>
              <a:rPr lang="en-US"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Fast-growing seeds include radishes, peas, and beans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lnSpc>
                <a:spcPct val="125000"/>
              </a:lnSpc>
              <a:spcBef>
                <a:spcPts val="2400"/>
              </a:spcBef>
              <a:buFont typeface="Arial" panose="020B0604020202020204" pitchFamily="34" charset="0"/>
              <a:buChar char="•"/>
            </a:pPr>
            <a:endParaRPr lang="en-CA"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16</a:t>
            </a:fld>
            <a:endParaRPr lang="en-CA" dirty="0"/>
          </a:p>
        </p:txBody>
      </p:sp>
    </p:spTree>
    <p:extLst>
      <p:ext uri="{BB962C8B-B14F-4D97-AF65-F5344CB8AC3E}">
        <p14:creationId xmlns:p14="http://schemas.microsoft.com/office/powerpoint/2010/main" val="1416757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2400"/>
              </a:spcBef>
            </a:pPr>
            <a:r>
              <a:rPr lang="en-CA" sz="180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Reminder:</a:t>
            </a: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 Fair testing was covered in </a:t>
            </a:r>
            <a:r>
              <a:rPr lang="en-CA" sz="1800" dirty="0" err="1">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STEMterprise</a:t>
            </a: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 Stage 3, Lesson 4</a:t>
            </a:r>
            <a:endParaRPr lang="en-US" dirty="0"/>
          </a:p>
          <a:p>
            <a:pPr>
              <a:spcBef>
                <a:spcPts val="2400"/>
              </a:spcBef>
            </a:pPr>
            <a:r>
              <a:rPr lang="en-US" dirty="0"/>
              <a:t>When we set up a fair test with our other seeds, we learned about variables. To know how a variable changes something, we have to be sure not to changed anything but that one variable.  </a:t>
            </a:r>
          </a:p>
          <a:p>
            <a:pPr marL="0" indent="0">
              <a:lnSpc>
                <a:spcPct val="125000"/>
              </a:lnSpc>
              <a:spcBef>
                <a:spcPts val="2400"/>
              </a:spcBef>
              <a:buFont typeface="Arial" panose="020B0604020202020204" pitchFamily="34" charset="0"/>
              <a:buNone/>
            </a:pPr>
            <a:endParaRPr lang="en-CA" b="1"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17</a:t>
            </a:fld>
            <a:endParaRPr lang="en-CA" dirty="0"/>
          </a:p>
        </p:txBody>
      </p:sp>
    </p:spTree>
    <p:extLst>
      <p:ext uri="{BB962C8B-B14F-4D97-AF65-F5344CB8AC3E}">
        <p14:creationId xmlns:p14="http://schemas.microsoft.com/office/powerpoint/2010/main" val="28499352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1200"/>
              </a:spcBef>
              <a:buNone/>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You  may also wish to have your students decide how they will chart their plants’ growth: journal, graph, chart. </a:t>
            </a:r>
            <a:r>
              <a:rPr lang="en-US" sz="1200" dirty="0">
                <a:solidFill>
                  <a:schemeClr val="accent2"/>
                </a:solidFill>
              </a:rPr>
              <a:t>                     </a:t>
            </a:r>
            <a:endParaRPr lang="en-CA" sz="1200" dirty="0">
              <a:solidFill>
                <a:schemeClr val="accent2"/>
              </a:solidFill>
            </a:endParaRPr>
          </a:p>
          <a:p>
            <a:pPr marL="0" indent="0">
              <a:lnSpc>
                <a:spcPct val="125000"/>
              </a:lnSpc>
              <a:spcBef>
                <a:spcPts val="2400"/>
              </a:spcBef>
              <a:buFont typeface="Arial" panose="020B0604020202020204" pitchFamily="34" charset="0"/>
              <a:buNone/>
            </a:pPr>
            <a:endParaRPr lang="en-CA"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18</a:t>
            </a:fld>
            <a:endParaRPr lang="en-CA" dirty="0"/>
          </a:p>
        </p:txBody>
      </p:sp>
    </p:spTree>
    <p:extLst>
      <p:ext uri="{BB962C8B-B14F-4D97-AF65-F5344CB8AC3E}">
        <p14:creationId xmlns:p14="http://schemas.microsoft.com/office/powerpoint/2010/main" val="2818510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19</a:t>
            </a:fld>
            <a:endParaRPr lang="en-CA" dirty="0"/>
          </a:p>
        </p:txBody>
      </p:sp>
    </p:spTree>
    <p:extLst>
      <p:ext uri="{BB962C8B-B14F-4D97-AF65-F5344CB8AC3E}">
        <p14:creationId xmlns:p14="http://schemas.microsoft.com/office/powerpoint/2010/main" val="2714771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solidFill>
                  <a:srgbClr val="000000"/>
                </a:solidFill>
                <a:effectLst/>
                <a:latin typeface="Helvetica" pitchFamily="2" charset="0"/>
              </a:rPr>
              <a:t>Science &amp; Technology Curriculum </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Strand A STEM Skills</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A1.2</a:t>
            </a:r>
            <a:r>
              <a:rPr lang="en-CA" dirty="0">
                <a:solidFill>
                  <a:srgbClr val="000000"/>
                </a:solidFill>
                <a:effectLst/>
                <a:latin typeface="Helvetica" pitchFamily="2" charset="0"/>
              </a:rPr>
              <a:t> Use a scientific experimentation process and associated skills to conduct investigations</a:t>
            </a:r>
          </a:p>
          <a:p>
            <a:r>
              <a:rPr lang="en-CA" b="1" dirty="0">
                <a:solidFill>
                  <a:srgbClr val="000000"/>
                </a:solidFill>
                <a:effectLst/>
                <a:latin typeface="Helvetica" pitchFamily="2" charset="0"/>
              </a:rPr>
              <a:t>A1.5</a:t>
            </a:r>
            <a:r>
              <a:rPr lang="en-CA" dirty="0">
                <a:solidFill>
                  <a:srgbClr val="000000"/>
                </a:solidFill>
                <a:effectLst/>
                <a:latin typeface="Helvetica" pitchFamily="2" charset="0"/>
              </a:rPr>
              <a:t> Communicate their findings, using science and technology vocabulary and formats that are appropriate for specific audiences and purposes</a:t>
            </a:r>
          </a:p>
          <a:p>
            <a:r>
              <a:rPr lang="en-CA" dirty="0">
                <a:solidFill>
                  <a:srgbClr val="000000"/>
                </a:solidFill>
                <a:effectLst/>
                <a:latin typeface="Helvetica" pitchFamily="2" charset="0"/>
              </a:rPr>
              <a:t> </a:t>
            </a:r>
          </a:p>
          <a:p>
            <a:r>
              <a:rPr lang="en-CA" b="1" dirty="0">
                <a:solidFill>
                  <a:srgbClr val="000000"/>
                </a:solidFill>
                <a:effectLst/>
                <a:latin typeface="Helvetica" pitchFamily="2" charset="0"/>
              </a:rPr>
              <a:t>Science &amp; Technology Curriculum </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Strand E Soils in the Environment</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E1.1</a:t>
            </a:r>
            <a:r>
              <a:rPr lang="en-CA" dirty="0">
                <a:solidFill>
                  <a:srgbClr val="000000"/>
                </a:solidFill>
                <a:effectLst/>
                <a:latin typeface="Helvetica" pitchFamily="2" charset="0"/>
              </a:rPr>
              <a:t> Assess the importance of soils for society and the environment </a:t>
            </a:r>
          </a:p>
          <a:p>
            <a:r>
              <a:rPr lang="en-CA" b="1" dirty="0">
                <a:solidFill>
                  <a:srgbClr val="000000"/>
                </a:solidFill>
                <a:effectLst/>
                <a:latin typeface="Helvetica" pitchFamily="2" charset="0"/>
              </a:rPr>
              <a:t>E1.2</a:t>
            </a:r>
            <a:r>
              <a:rPr lang="en-CA" dirty="0">
                <a:solidFill>
                  <a:srgbClr val="000000"/>
                </a:solidFill>
                <a:effectLst/>
                <a:latin typeface="Helvetica" pitchFamily="2" charset="0"/>
              </a:rPr>
              <a:t> Assess the impact of human activity on soils, and describe ways in which humans can improve the quality of soils and/or lessen or prevent harmful effects on soils </a:t>
            </a:r>
          </a:p>
          <a:p>
            <a:r>
              <a:rPr lang="en-CA" b="1" dirty="0">
                <a:solidFill>
                  <a:srgbClr val="000000"/>
                </a:solidFill>
                <a:effectLst/>
                <a:latin typeface="Helvetica" pitchFamily="2" charset="0"/>
              </a:rPr>
              <a:t>E2.1</a:t>
            </a:r>
            <a:r>
              <a:rPr lang="en-CA" dirty="0">
                <a:solidFill>
                  <a:srgbClr val="000000"/>
                </a:solidFill>
                <a:effectLst/>
                <a:latin typeface="Helvetica" pitchFamily="2" charset="0"/>
              </a:rPr>
              <a:t> Identify the living and non-living components of soil, and describe the characteristics of healthy soil </a:t>
            </a:r>
          </a:p>
          <a:p>
            <a:r>
              <a:rPr lang="en-CA" b="1" dirty="0">
                <a:solidFill>
                  <a:srgbClr val="000000"/>
                </a:solidFill>
                <a:effectLst/>
                <a:latin typeface="Helvetica" pitchFamily="2" charset="0"/>
              </a:rPr>
              <a:t>E2.2</a:t>
            </a:r>
            <a:r>
              <a:rPr lang="en-CA" dirty="0">
                <a:solidFill>
                  <a:srgbClr val="000000"/>
                </a:solidFill>
                <a:effectLst/>
                <a:latin typeface="Helvetica" pitchFamily="2" charset="0"/>
              </a:rPr>
              <a:t> Identify different substances that are commonly added to, or absorbed by, the soil, and describe their effects on soil health </a:t>
            </a:r>
          </a:p>
          <a:p>
            <a:r>
              <a:rPr lang="en-CA" b="1" dirty="0">
                <a:solidFill>
                  <a:srgbClr val="000000"/>
                </a:solidFill>
                <a:effectLst/>
                <a:latin typeface="Helvetica" pitchFamily="2" charset="0"/>
              </a:rPr>
              <a:t>E2.5</a:t>
            </a:r>
            <a:r>
              <a:rPr lang="en-CA" dirty="0">
                <a:solidFill>
                  <a:srgbClr val="000000"/>
                </a:solidFill>
                <a:effectLst/>
                <a:latin typeface="Helvetica" pitchFamily="2" charset="0"/>
              </a:rPr>
              <a:t> identify various strategies used to maintain and improve soil health in Ontario</a:t>
            </a:r>
          </a:p>
          <a:p>
            <a:endParaRPr lang="en-CA" dirty="0">
              <a:solidFill>
                <a:srgbClr val="000000"/>
              </a:solidFill>
              <a:effectLst/>
              <a:latin typeface="Helvetica" pitchFamily="2" charset="0"/>
            </a:endParaRPr>
          </a:p>
          <a:p>
            <a:r>
              <a:rPr lang="en-CA" dirty="0">
                <a:solidFill>
                  <a:srgbClr val="000000"/>
                </a:solidFill>
                <a:effectLst/>
                <a:latin typeface="Helvetica" pitchFamily="2" charset="0"/>
              </a:rPr>
              <a:t>Mathematics Curriculum </a:t>
            </a:r>
          </a:p>
          <a:p>
            <a:r>
              <a:rPr lang="en-CA" dirty="0">
                <a:solidFill>
                  <a:srgbClr val="000000"/>
                </a:solidFill>
                <a:effectLst/>
                <a:latin typeface="Helvetica" pitchFamily="2" charset="0"/>
              </a:rPr>
              <a:t>Strand D </a:t>
            </a:r>
            <a:r>
              <a:rPr lang="en-CA" b="1" dirty="0">
                <a:solidFill>
                  <a:srgbClr val="000000"/>
                </a:solidFill>
                <a:effectLst/>
                <a:latin typeface="Helvetica" pitchFamily="2" charset="0"/>
              </a:rPr>
              <a:t>Data</a:t>
            </a:r>
            <a:r>
              <a:rPr lang="en-CA" dirty="0">
                <a:solidFill>
                  <a:srgbClr val="000000"/>
                </a:solidFill>
                <a:effectLst/>
                <a:latin typeface="Helvetica" pitchFamily="2" charset="0"/>
              </a:rPr>
              <a:t> </a:t>
            </a:r>
          </a:p>
          <a:p>
            <a:r>
              <a:rPr lang="en-CA" b="1" dirty="0">
                <a:solidFill>
                  <a:srgbClr val="000000"/>
                </a:solidFill>
                <a:effectLst/>
                <a:latin typeface="Helvetica" pitchFamily="2" charset="0"/>
              </a:rPr>
              <a:t>D1.2</a:t>
            </a:r>
            <a:r>
              <a:rPr lang="en-CA" dirty="0">
                <a:solidFill>
                  <a:srgbClr val="000000"/>
                </a:solidFill>
                <a:effectLst/>
                <a:latin typeface="Helvetica" pitchFamily="2" charset="0"/>
              </a:rPr>
              <a:t> Collect data through observations, experiments, and interviews to answer questions of interest that focus on qualitative and quantitative data, and organize the data using tables </a:t>
            </a:r>
          </a:p>
          <a:p>
            <a:r>
              <a:rPr lang="en-CA" dirty="0">
                <a:solidFill>
                  <a:srgbClr val="000000"/>
                </a:solidFill>
                <a:effectLst/>
                <a:latin typeface="Helvetica" pitchFamily="2" charset="0"/>
              </a:rPr>
              <a:t> </a:t>
            </a:r>
          </a:p>
          <a:p>
            <a:r>
              <a:rPr lang="en-CA" b="1" dirty="0">
                <a:solidFill>
                  <a:srgbClr val="000000"/>
                </a:solidFill>
                <a:effectLst/>
                <a:latin typeface="Helvetica" pitchFamily="2" charset="0"/>
              </a:rPr>
              <a:t>Agriculture/Agri-Food Themes</a:t>
            </a:r>
            <a:endParaRPr lang="en-CA" dirty="0">
              <a:solidFill>
                <a:srgbClr val="000000"/>
              </a:solidFill>
              <a:effectLst/>
              <a:latin typeface="Helvetica" pitchFamily="2" charset="0"/>
            </a:endParaRPr>
          </a:p>
          <a:p>
            <a:r>
              <a:rPr lang="en-CA" dirty="0">
                <a:solidFill>
                  <a:srgbClr val="000000"/>
                </a:solidFill>
                <a:effectLst/>
                <a:latin typeface="Helvetica" pitchFamily="2" charset="0"/>
              </a:rPr>
              <a:t>●    Farmers use a range of practices to protect soil health, such as fertilizing with one of several methods that have been proven to work or rotating crops so plants return nutrients to the soil</a:t>
            </a:r>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3</a:t>
            </a:fld>
            <a:endParaRPr lang="en-CA" dirty="0"/>
          </a:p>
        </p:txBody>
      </p:sp>
    </p:spTree>
    <p:extLst>
      <p:ext uri="{BB962C8B-B14F-4D97-AF65-F5344CB8AC3E}">
        <p14:creationId xmlns:p14="http://schemas.microsoft.com/office/powerpoint/2010/main" val="4055790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4</a:t>
            </a:fld>
            <a:endParaRPr lang="en-CA" dirty="0"/>
          </a:p>
        </p:txBody>
      </p:sp>
    </p:spTree>
    <p:extLst>
      <p:ext uri="{BB962C8B-B14F-4D97-AF65-F5344CB8AC3E}">
        <p14:creationId xmlns:p14="http://schemas.microsoft.com/office/powerpoint/2010/main" val="3724736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tx1"/>
                </a:solidFill>
                <a:latin typeface="+mn-lt"/>
              </a:rPr>
              <a:t>Learning Objectives</a:t>
            </a:r>
          </a:p>
          <a:p>
            <a:pPr>
              <a:lnSpc>
                <a:spcPct val="100000"/>
              </a:lnSpc>
              <a:spcBef>
                <a:spcPts val="2400"/>
              </a:spcBef>
            </a:pPr>
            <a:r>
              <a:rPr lang="en-US" dirty="0"/>
              <a:t>Understand why soil needs nutrients to be healthy and how it receives nutrients</a:t>
            </a:r>
          </a:p>
        </p:txBody>
      </p:sp>
      <p:sp>
        <p:nvSpPr>
          <p:cNvPr id="4" name="Slide Number Placeholder 3"/>
          <p:cNvSpPr>
            <a:spLocks noGrp="1"/>
          </p:cNvSpPr>
          <p:nvPr>
            <p:ph type="sldNum" sz="quarter" idx="5"/>
          </p:nvPr>
        </p:nvSpPr>
        <p:spPr/>
        <p:txBody>
          <a:bodyPr/>
          <a:lstStyle/>
          <a:p>
            <a:fld id="{A1152B4D-80B6-452C-A7D7-277FD7B18C08}" type="slidenum">
              <a:rPr lang="en-CA" smtClean="0"/>
              <a:t>5</a:t>
            </a:fld>
            <a:endParaRPr lang="en-CA" dirty="0"/>
          </a:p>
        </p:txBody>
      </p:sp>
    </p:spTree>
    <p:extLst>
      <p:ext uri="{BB962C8B-B14F-4D97-AF65-F5344CB8AC3E}">
        <p14:creationId xmlns:p14="http://schemas.microsoft.com/office/powerpoint/2010/main" val="850832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Kick off your lesson with a mystery bag discussion:</a:t>
            </a:r>
          </a:p>
          <a:p>
            <a:endParaRPr lang="en-US" dirty="0"/>
          </a:p>
          <a:p>
            <a:r>
              <a:rPr lang="en-US" dirty="0"/>
              <a:t>Step 1: Place three objects that represents an essential nutrient for the human body in bags, one per bag.</a:t>
            </a:r>
          </a:p>
          <a:p>
            <a:endParaRPr lang="en-US" dirty="0"/>
          </a:p>
          <a:p>
            <a:r>
              <a:rPr lang="en-US" dirty="0"/>
              <a:t>Examples: an empty bottle of calcium, another of magnesium, and a bottle of water. </a:t>
            </a:r>
          </a:p>
          <a:p>
            <a:endParaRPr lang="en-US" dirty="0"/>
          </a:p>
          <a:p>
            <a:r>
              <a:rPr lang="en-US" dirty="0"/>
              <a:t>Step 2: Place them on a table at the front of the classroom. Have three students each put a hand in the bags and guess what the items are. After each student has guessed, place the items on the table.</a:t>
            </a:r>
          </a:p>
          <a:p>
            <a:endParaRPr lang="en-US" dirty="0"/>
          </a:p>
          <a:p>
            <a:r>
              <a:rPr lang="en-US" dirty="0"/>
              <a:t>Step 3: Ask the class what these items have in common. You’re looking for the answer – they are all things that the body needs to be healthy. Even better if they use the term nutrient!</a:t>
            </a:r>
          </a:p>
          <a:p>
            <a:endParaRPr lang="en-US" b="0" i="0" u="none" strike="noStrike" dirty="0">
              <a:solidFill>
                <a:srgbClr val="474747"/>
              </a:solidFill>
              <a:effectLst/>
              <a:latin typeface="Google Sans"/>
            </a:endParaRPr>
          </a:p>
          <a:p>
            <a:r>
              <a:rPr lang="en-CA" b="1" i="0" u="none" strike="noStrike" dirty="0">
                <a:solidFill>
                  <a:srgbClr val="474747"/>
                </a:solidFill>
                <a:effectLst/>
                <a:latin typeface="Google Sans"/>
              </a:rPr>
              <a:t>Reminder</a:t>
            </a:r>
            <a:r>
              <a:rPr lang="en-CA" b="0" i="0" u="none" strike="noStrike" dirty="0">
                <a:solidFill>
                  <a:srgbClr val="474747"/>
                </a:solidFill>
                <a:effectLst/>
                <a:latin typeface="Google Sans"/>
              </a:rPr>
              <a:t>: The six essential nutrients are </a:t>
            </a:r>
            <a:r>
              <a:rPr lang="en-CA" b="0" i="0" u="none" strike="noStrike" dirty="0">
                <a:solidFill>
                  <a:srgbClr val="040C28"/>
                </a:solidFill>
                <a:effectLst/>
                <a:latin typeface="Google Sans"/>
              </a:rPr>
              <a:t>vitamins, minerals, protein, fats, water, and carbohydrates</a:t>
            </a:r>
            <a:r>
              <a:rPr lang="en-CA" b="0" i="0" u="none" strike="noStrike" dirty="0">
                <a:solidFill>
                  <a:srgbClr val="474747"/>
                </a:solidFill>
                <a:effectLst/>
                <a:latin typeface="Google Sans"/>
              </a:rPr>
              <a:t>. People need to consume these nutrients from dietary sources for proper body function.</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6</a:t>
            </a:fld>
            <a:endParaRPr lang="en-CA" dirty="0"/>
          </a:p>
        </p:txBody>
      </p:sp>
    </p:spTree>
    <p:extLst>
      <p:ext uri="{BB962C8B-B14F-4D97-AF65-F5344CB8AC3E}">
        <p14:creationId xmlns:p14="http://schemas.microsoft.com/office/powerpoint/2010/main" val="3658881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Nutrients</a:t>
            </a:r>
          </a:p>
          <a:p>
            <a:pPr marL="171450" indent="-171450">
              <a:lnSpc>
                <a:spcPct val="125000"/>
              </a:lnSpc>
              <a:spcBef>
                <a:spcPts val="2400"/>
              </a:spcBef>
              <a:buFont typeface="Arial" panose="020B0604020202020204" pitchFamily="34" charset="0"/>
              <a:buChar char="•"/>
            </a:pPr>
            <a:r>
              <a:rPr lang="en-US" sz="1200" dirty="0"/>
              <a:t>Different plants need different nutrients to grow. </a:t>
            </a:r>
          </a:p>
          <a:p>
            <a:pPr marL="171450" indent="-171450">
              <a:lnSpc>
                <a:spcPct val="125000"/>
              </a:lnSpc>
              <a:spcBef>
                <a:spcPts val="2400"/>
              </a:spcBef>
              <a:buFont typeface="Arial" panose="020B0604020202020204" pitchFamily="34" charset="0"/>
              <a:buChar char="•"/>
            </a:pPr>
            <a:r>
              <a:rPr lang="en-US" sz="1200" dirty="0"/>
              <a:t>As plants grow, they use the nutrients in the soil. After a plant is done growing in the soil, the nutrients it used needs to be added back into the soil for the next plant to grow. Farmers make sure the nutrients the plants used are put back into the soil for the next crop. </a:t>
            </a:r>
          </a:p>
          <a:p>
            <a:pPr marL="171450" indent="-171450">
              <a:lnSpc>
                <a:spcPct val="125000"/>
              </a:lnSpc>
              <a:spcBef>
                <a:spcPts val="2400"/>
              </a:spcBef>
              <a:buFont typeface="Arial" panose="020B0604020202020204" pitchFamily="34" charset="0"/>
              <a:buChar char="•"/>
            </a:pPr>
            <a:r>
              <a:rPr lang="en-US" sz="1200" dirty="0"/>
              <a:t>Farmers apply fertilizers to their soil to put back the nutrients the plants have used. Farmers make sure they use only the amount necessary to help the soil and prevent excess fertilizer getting into waterways. </a:t>
            </a:r>
            <a:r>
              <a:rPr lang="en-US" sz="1800" dirty="0">
                <a:effectLst/>
                <a:latin typeface="Century Gothic" panose="020B0502020202020204" pitchFamily="34" charset="0"/>
                <a:ea typeface="Calibri" panose="020F0502020204030204" pitchFamily="34" charset="0"/>
                <a:cs typeface="Times New Roman" panose="02020603050405020304" pitchFamily="18" charset="0"/>
              </a:rPr>
              <a:t>They know what they need based on soil sampling tests (From Stage 4, Lesson 2: Soil Types in Ontario (and Regions)) </a:t>
            </a:r>
            <a:endParaRPr lang="en-US" sz="1200" dirty="0"/>
          </a:p>
          <a:p>
            <a:pPr marL="171450" indent="-171450">
              <a:lnSpc>
                <a:spcPct val="125000"/>
              </a:lnSpc>
              <a:spcBef>
                <a:spcPts val="2400"/>
              </a:spcBef>
              <a:buFont typeface="Arial" panose="020B0604020202020204" pitchFamily="34" charset="0"/>
              <a:buChar char="•"/>
            </a:pPr>
            <a:r>
              <a:rPr lang="en-US" sz="1200" dirty="0"/>
              <a:t>Fertilizer can be animal waste like manure or a blend of nutrients like nitrogen, phosphorus, or potassium, which are essential minerals found naturally in soil. </a:t>
            </a:r>
          </a:p>
          <a:p>
            <a:pPr marL="171450" marR="0" lvl="0" indent="-171450" algn="l" defTabSz="914400" rtl="0" eaLnBrk="1" fontAlgn="auto" latinLnBrk="0" hangingPunct="1">
              <a:lnSpc>
                <a:spcPct val="125000"/>
              </a:lnSpc>
              <a:spcBef>
                <a:spcPts val="2400"/>
              </a:spcBef>
              <a:spcAft>
                <a:spcPts val="0"/>
              </a:spcAft>
              <a:buClrTx/>
              <a:buSzTx/>
              <a:buFont typeface="Arial" panose="020B0604020202020204" pitchFamily="34" charset="0"/>
              <a:buChar char="•"/>
              <a:tabLst/>
              <a:defRPr/>
            </a:pPr>
            <a:r>
              <a:rPr lang="en-US" sz="1800" dirty="0">
                <a:effectLst/>
                <a:latin typeface="Century Gothic" panose="020B0502020202020204" pitchFamily="34" charset="0"/>
                <a:ea typeface="Calibri" panose="020F0502020204030204" pitchFamily="34" charset="0"/>
                <a:cs typeface="Times New Roman" panose="02020603050405020304" pitchFamily="18" charset="0"/>
              </a:rPr>
              <a:t>Fertilizer can also be naturally occurring organic matter from other plants- the plant debris leftover from the growing season like leaves, pods, stalks, or straw!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lnSpc>
                <a:spcPct val="125000"/>
              </a:lnSpc>
              <a:spcBef>
                <a:spcPts val="2400"/>
              </a:spcBef>
              <a:buFont typeface="Arial" panose="020B0604020202020204" pitchFamily="34" charset="0"/>
              <a:buChar char="•"/>
            </a:pPr>
            <a:endParaRPr lang="en-CA"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7</a:t>
            </a:fld>
            <a:endParaRPr lang="en-CA" dirty="0"/>
          </a:p>
        </p:txBody>
      </p:sp>
    </p:spTree>
    <p:extLst>
      <p:ext uri="{BB962C8B-B14F-4D97-AF65-F5344CB8AC3E}">
        <p14:creationId xmlns:p14="http://schemas.microsoft.com/office/powerpoint/2010/main" val="1032749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Ask students to think about what it means when the plants stops growing and are harvested. What’s left in the soil? What needs to be happen then? </a:t>
            </a:r>
          </a:p>
        </p:txBody>
      </p:sp>
      <p:sp>
        <p:nvSpPr>
          <p:cNvPr id="4" name="Slide Number Placeholder 3"/>
          <p:cNvSpPr>
            <a:spLocks noGrp="1"/>
          </p:cNvSpPr>
          <p:nvPr>
            <p:ph type="sldNum" sz="quarter" idx="5"/>
          </p:nvPr>
        </p:nvSpPr>
        <p:spPr/>
        <p:txBody>
          <a:bodyPr/>
          <a:lstStyle/>
          <a:p>
            <a:fld id="{A1152B4D-80B6-452C-A7D7-277FD7B18C08}" type="slidenum">
              <a:rPr lang="en-CA" smtClean="0"/>
              <a:t>8</a:t>
            </a:fld>
            <a:endParaRPr lang="en-CA" dirty="0"/>
          </a:p>
        </p:txBody>
      </p:sp>
    </p:spTree>
    <p:extLst>
      <p:ext uri="{BB962C8B-B14F-4D97-AF65-F5344CB8AC3E}">
        <p14:creationId xmlns:p14="http://schemas.microsoft.com/office/powerpoint/2010/main" val="1294320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teal and white pellets in this image are granular fertilizer that has been spread onto a farm field. </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9</a:t>
            </a:fld>
            <a:endParaRPr lang="en-CA" dirty="0"/>
          </a:p>
        </p:txBody>
      </p:sp>
    </p:spTree>
    <p:extLst>
      <p:ext uri="{BB962C8B-B14F-4D97-AF65-F5344CB8AC3E}">
        <p14:creationId xmlns:p14="http://schemas.microsoft.com/office/powerpoint/2010/main" val="2599447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We need to put nutrients back into the soil for plants to grow – Nitrogen (N), Phosphorus (P) and Potassium (K) </a:t>
            </a:r>
          </a:p>
          <a:p>
            <a:pPr marL="0" indent="0">
              <a:buNone/>
            </a:pPr>
            <a:endParaRPr lang="en-US" b="1" dirty="0"/>
          </a:p>
          <a:p>
            <a:r>
              <a:rPr lang="en-US" b="1" dirty="0"/>
              <a:t>Nitrogen (N) is often called the Builder. </a:t>
            </a:r>
            <a:r>
              <a:rPr lang="en-US" dirty="0"/>
              <a:t>It helps plants stay strong by building strong stems and healthy leaves.</a:t>
            </a:r>
          </a:p>
          <a:p>
            <a:endParaRPr lang="en-US" dirty="0"/>
          </a:p>
          <a:p>
            <a:r>
              <a:rPr lang="en-US" b="1" dirty="0"/>
              <a:t>Phosphorus (P) is often thought of as the Enforcer.  </a:t>
            </a:r>
            <a:r>
              <a:rPr lang="en-US" dirty="0"/>
              <a:t>It helps plant trap the suns energy to make food.  </a:t>
            </a:r>
          </a:p>
          <a:p>
            <a:endParaRPr lang="en-US" dirty="0"/>
          </a:p>
          <a:p>
            <a:r>
              <a:rPr lang="en-US" b="1" dirty="0"/>
              <a:t>Potassium (K) is known as the Protector.  </a:t>
            </a:r>
            <a:r>
              <a:rPr lang="en-US" dirty="0"/>
              <a:t>It helps protect plants from cold and disease.</a:t>
            </a: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10</a:t>
            </a:fld>
            <a:endParaRPr lang="en-CA" dirty="0"/>
          </a:p>
        </p:txBody>
      </p:sp>
    </p:spTree>
    <p:extLst>
      <p:ext uri="{BB962C8B-B14F-4D97-AF65-F5344CB8AC3E}">
        <p14:creationId xmlns:p14="http://schemas.microsoft.com/office/powerpoint/2010/main" val="34389377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G3S06</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3.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11" Type="http://schemas.openxmlformats.org/officeDocument/2006/relationships/image" Target="../media/image6.pn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10" cstate="screen">
            <a:extLst>
              <a:ext uri="{28A0092B-C50C-407E-A947-70E740481C1C}">
                <a14:useLocalDpi xmlns:a14="http://schemas.microsoft.com/office/drawing/2010/main"/>
              </a:ext>
            </a:extLst>
          </a:blip>
          <a:srcRect/>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12" cstate="screen">
            <a:extLst>
              <a:ext uri="{28A0092B-C50C-407E-A947-70E740481C1C}">
                <a14:useLocalDpi xmlns:a14="http://schemas.microsoft.com/office/drawing/2010/main"/>
              </a:ext>
            </a:extLst>
          </a:blip>
          <a:srcRect/>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4</a:t>
            </a:r>
          </a:p>
          <a:p>
            <a:r>
              <a:rPr lang="en-US" dirty="0">
                <a:latin typeface="Lexend Deca Medium" pitchFamily="2" charset="77"/>
              </a:rPr>
              <a:t>Lesson 4: Nutrients</a:t>
            </a:r>
            <a:endParaRPr lang="en-CA" dirty="0">
              <a:latin typeface="Lexend Deca Medium" pitchFamily="2" charset="77"/>
            </a:endParaRPr>
          </a:p>
        </p:txBody>
      </p:sp>
      <p:sp>
        <p:nvSpPr>
          <p:cNvPr id="6" name="Rectangle 5">
            <a:extLst>
              <a:ext uri="{FF2B5EF4-FFF2-40B4-BE49-F238E27FC236}">
                <a16:creationId xmlns:a16="http://schemas.microsoft.com/office/drawing/2014/main" id="{C34A8B24-B105-912A-4919-83C5C9D881AB}"/>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2">
            <a:extLst>
              <a:ext uri="{FF2B5EF4-FFF2-40B4-BE49-F238E27FC236}">
                <a16:creationId xmlns:a16="http://schemas.microsoft.com/office/drawing/2014/main" id="{8756C68E-6BF5-C852-D0D3-64AA5EE49987}"/>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23910380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D8D37-FCC5-EAAE-4058-444FA27B74D7}"/>
              </a:ext>
            </a:extLst>
          </p:cNvPr>
          <p:cNvSpPr>
            <a:spLocks noGrp="1"/>
          </p:cNvSpPr>
          <p:nvPr>
            <p:ph type="title"/>
          </p:nvPr>
        </p:nvSpPr>
        <p:spPr>
          <a:xfrm>
            <a:off x="1093403" y="771941"/>
            <a:ext cx="5938887" cy="778208"/>
          </a:xfrm>
        </p:spPr>
        <p:txBody>
          <a:bodyPr>
            <a:normAutofit/>
          </a:bodyPr>
          <a:lstStyle/>
          <a:p>
            <a:r>
              <a:rPr lang="en-US" dirty="0">
                <a:latin typeface="Lexend Deca Medium" pitchFamily="2" charset="77"/>
              </a:rPr>
              <a:t>Essential Nutrients</a:t>
            </a:r>
          </a:p>
        </p:txBody>
      </p:sp>
      <p:sp>
        <p:nvSpPr>
          <p:cNvPr id="3" name="Content Placeholder 2">
            <a:extLst>
              <a:ext uri="{FF2B5EF4-FFF2-40B4-BE49-F238E27FC236}">
                <a16:creationId xmlns:a16="http://schemas.microsoft.com/office/drawing/2014/main" id="{DFC0FD4E-BA5F-FCDC-A5E3-AA70C3102A91}"/>
              </a:ext>
            </a:extLst>
          </p:cNvPr>
          <p:cNvSpPr>
            <a:spLocks noGrp="1"/>
          </p:cNvSpPr>
          <p:nvPr>
            <p:ph idx="1"/>
          </p:nvPr>
        </p:nvSpPr>
        <p:spPr>
          <a:xfrm>
            <a:off x="1165323" y="1982912"/>
            <a:ext cx="7105374" cy="4179570"/>
          </a:xfrm>
        </p:spPr>
        <p:txBody>
          <a:bodyPr>
            <a:normAutofit/>
          </a:bodyPr>
          <a:lstStyle/>
          <a:p>
            <a:pPr marL="0" indent="0">
              <a:buNone/>
            </a:pPr>
            <a:r>
              <a:rPr lang="en-US" sz="2000" dirty="0">
                <a:latin typeface="Lexend Deca Light" pitchFamily="2" charset="77"/>
              </a:rPr>
              <a:t>We need to put nutrients back into the soil for plants to grow: Nitrogen (N), Phosphorus (P) and Potassium (K) </a:t>
            </a:r>
          </a:p>
          <a:p>
            <a:pPr marL="0" indent="0">
              <a:buNone/>
            </a:pPr>
            <a:endParaRPr lang="en-US" sz="2000" dirty="0">
              <a:latin typeface="Lexend Deca Light" pitchFamily="2" charset="77"/>
            </a:endParaRPr>
          </a:p>
          <a:p>
            <a:r>
              <a:rPr lang="en-US" sz="1800" dirty="0">
                <a:latin typeface="Lexend Deca Light" pitchFamily="2" charset="77"/>
              </a:rPr>
              <a:t>Nitrogen (N) is often called the Builder.  It helps plants stay strong by </a:t>
            </a:r>
            <a:r>
              <a:rPr lang="en-US" sz="1800" u="sng" dirty="0">
                <a:latin typeface="Lexend Deca Light" pitchFamily="2" charset="77"/>
              </a:rPr>
              <a:t>building</a:t>
            </a:r>
            <a:r>
              <a:rPr lang="en-US" sz="1800" dirty="0">
                <a:latin typeface="Lexend Deca Light" pitchFamily="2" charset="77"/>
              </a:rPr>
              <a:t> strong stems and healthy leaves.</a:t>
            </a:r>
          </a:p>
          <a:p>
            <a:endParaRPr lang="en-US" sz="1800" dirty="0">
              <a:latin typeface="Lexend Deca Light" pitchFamily="2" charset="77"/>
            </a:endParaRPr>
          </a:p>
          <a:p>
            <a:r>
              <a:rPr lang="en-US" sz="1800" dirty="0">
                <a:latin typeface="Lexend Deca Light" pitchFamily="2" charset="77"/>
              </a:rPr>
              <a:t>Phosphorus (P) is often thought of as the Enforcer.  It helps plants </a:t>
            </a:r>
            <a:r>
              <a:rPr lang="en-US" sz="1800" u="sng" dirty="0">
                <a:latin typeface="Lexend Deca Light" pitchFamily="2" charset="77"/>
              </a:rPr>
              <a:t>trap</a:t>
            </a:r>
            <a:r>
              <a:rPr lang="en-US" sz="1800" dirty="0">
                <a:latin typeface="Lexend Deca Light" pitchFamily="2" charset="77"/>
              </a:rPr>
              <a:t> the sun’s energy to make food.  </a:t>
            </a:r>
          </a:p>
          <a:p>
            <a:endParaRPr lang="en-US" sz="1800" dirty="0">
              <a:latin typeface="Lexend Deca Light" pitchFamily="2" charset="77"/>
            </a:endParaRPr>
          </a:p>
          <a:p>
            <a:r>
              <a:rPr lang="en-US" sz="1800" dirty="0">
                <a:latin typeface="Lexend Deca Light" pitchFamily="2" charset="77"/>
              </a:rPr>
              <a:t>Potassium (K) is known as the Protector.  It helps </a:t>
            </a:r>
            <a:r>
              <a:rPr lang="en-US" sz="1800" u="sng" dirty="0">
                <a:latin typeface="Lexend Deca Light" pitchFamily="2" charset="77"/>
              </a:rPr>
              <a:t>protect</a:t>
            </a:r>
            <a:r>
              <a:rPr lang="en-US" sz="1800" dirty="0">
                <a:latin typeface="Lexend Deca Light" pitchFamily="2" charset="77"/>
              </a:rPr>
              <a:t> plants from cold and disease.</a:t>
            </a:r>
          </a:p>
        </p:txBody>
      </p:sp>
    </p:spTree>
    <p:extLst>
      <p:ext uri="{BB962C8B-B14F-4D97-AF65-F5344CB8AC3E}">
        <p14:creationId xmlns:p14="http://schemas.microsoft.com/office/powerpoint/2010/main" val="2200353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CE202-E7B6-9F3C-EDA8-610F919FB1D6}"/>
              </a:ext>
            </a:extLst>
          </p:cNvPr>
          <p:cNvSpPr>
            <a:spLocks noGrp="1"/>
          </p:cNvSpPr>
          <p:nvPr>
            <p:ph type="title"/>
          </p:nvPr>
        </p:nvSpPr>
        <p:spPr>
          <a:xfrm>
            <a:off x="1087035" y="764381"/>
            <a:ext cx="4547109" cy="778208"/>
          </a:xfrm>
        </p:spPr>
        <p:txBody>
          <a:bodyPr>
            <a:normAutofit fontScale="90000"/>
          </a:bodyPr>
          <a:lstStyle/>
          <a:p>
            <a:r>
              <a:rPr lang="en-US" dirty="0">
                <a:latin typeface="Lexend Deca Medium" pitchFamily="2" charset="77"/>
              </a:rPr>
              <a:t>Where do Nutrients Come From?</a:t>
            </a:r>
          </a:p>
        </p:txBody>
      </p:sp>
      <p:pic>
        <p:nvPicPr>
          <p:cNvPr id="13" name="Picture 12" descr="A group of different colored balls&#10;&#10;Description automatically generated">
            <a:extLst>
              <a:ext uri="{FF2B5EF4-FFF2-40B4-BE49-F238E27FC236}">
                <a16:creationId xmlns:a16="http://schemas.microsoft.com/office/drawing/2014/main" id="{5D59FA0A-D48E-D6B1-B8EF-A13DE4EBA2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9393" y="1889344"/>
            <a:ext cx="1965682" cy="1306753"/>
          </a:xfrm>
          <a:prstGeom prst="rect">
            <a:avLst/>
          </a:prstGeom>
        </p:spPr>
      </p:pic>
      <p:pic>
        <p:nvPicPr>
          <p:cNvPr id="17" name="Picture 16" descr="A pile of dirt on the ground&#10;&#10;Description automatically generated">
            <a:extLst>
              <a:ext uri="{FF2B5EF4-FFF2-40B4-BE49-F238E27FC236}">
                <a16:creationId xmlns:a16="http://schemas.microsoft.com/office/drawing/2014/main" id="{10805A84-7981-0EE8-B509-717D4CC58A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5359" y="1889343"/>
            <a:ext cx="1960130" cy="1306754"/>
          </a:xfrm>
          <a:prstGeom prst="rect">
            <a:avLst/>
          </a:prstGeom>
        </p:spPr>
      </p:pic>
      <p:pic>
        <p:nvPicPr>
          <p:cNvPr id="15" name="Picture 14" descr="A close up of straw&#10;&#10;Description automatically generated">
            <a:extLst>
              <a:ext uri="{FF2B5EF4-FFF2-40B4-BE49-F238E27FC236}">
                <a16:creationId xmlns:a16="http://schemas.microsoft.com/office/drawing/2014/main" id="{FF90A231-08CA-26DA-4E0E-F4E9011F21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5416" y="4191856"/>
            <a:ext cx="1962330" cy="1308220"/>
          </a:xfrm>
          <a:prstGeom prst="rect">
            <a:avLst/>
          </a:prstGeom>
        </p:spPr>
      </p:pic>
      <p:pic>
        <p:nvPicPr>
          <p:cNvPr id="19" name="Picture 18" descr="A red apple core with a bite taken out&#10;&#10;Description automatically generated">
            <a:extLst>
              <a:ext uri="{FF2B5EF4-FFF2-40B4-BE49-F238E27FC236}">
                <a16:creationId xmlns:a16="http://schemas.microsoft.com/office/drawing/2014/main" id="{0C5BC00F-E320-6397-FEDF-CB2905A30BB1}"/>
              </a:ext>
            </a:extLst>
          </p:cNvPr>
          <p:cNvPicPr>
            <a:picLocks noChangeAspect="1"/>
          </p:cNvPicPr>
          <p:nvPr/>
        </p:nvPicPr>
        <p:blipFill rotWithShape="1">
          <a:blip r:embed="rId6">
            <a:extLst>
              <a:ext uri="{28A0092B-C50C-407E-A947-70E740481C1C}">
                <a14:useLocalDpi xmlns:a14="http://schemas.microsoft.com/office/drawing/2010/main" val="0"/>
              </a:ext>
            </a:extLst>
          </a:blip>
          <a:srcRect t="20607" b="16070"/>
          <a:stretch/>
        </p:blipFill>
        <p:spPr>
          <a:xfrm>
            <a:off x="4785359" y="3968932"/>
            <a:ext cx="1502735" cy="1427363"/>
          </a:xfrm>
          <a:prstGeom prst="rect">
            <a:avLst/>
          </a:prstGeom>
        </p:spPr>
      </p:pic>
      <p:sp>
        <p:nvSpPr>
          <p:cNvPr id="25" name="TextBox 24">
            <a:extLst>
              <a:ext uri="{FF2B5EF4-FFF2-40B4-BE49-F238E27FC236}">
                <a16:creationId xmlns:a16="http://schemas.microsoft.com/office/drawing/2014/main" id="{6F7D6DAF-0044-810D-BF53-6303DEC56AC2}"/>
              </a:ext>
            </a:extLst>
          </p:cNvPr>
          <p:cNvSpPr txBox="1"/>
          <p:nvPr/>
        </p:nvSpPr>
        <p:spPr>
          <a:xfrm>
            <a:off x="1106939" y="3322601"/>
            <a:ext cx="3678419" cy="646331"/>
          </a:xfrm>
          <a:prstGeom prst="rect">
            <a:avLst/>
          </a:prstGeom>
          <a:noFill/>
        </p:spPr>
        <p:txBody>
          <a:bodyPr wrap="square" rtlCol="0">
            <a:spAutoFit/>
          </a:bodyPr>
          <a:lstStyle/>
          <a:p>
            <a:r>
              <a:rPr lang="en-US" b="1" dirty="0">
                <a:latin typeface="Lexend Deca Black" pitchFamily="2" charset="77"/>
              </a:rPr>
              <a:t>Fertilizer (Nitrogen, Phosphorus or Potassium)</a:t>
            </a:r>
            <a:endParaRPr lang="en-US" dirty="0">
              <a:latin typeface="Lexend Deca Medium" pitchFamily="2" charset="77"/>
            </a:endParaRPr>
          </a:p>
        </p:txBody>
      </p:sp>
      <p:sp>
        <p:nvSpPr>
          <p:cNvPr id="26" name="TextBox 25">
            <a:extLst>
              <a:ext uri="{FF2B5EF4-FFF2-40B4-BE49-F238E27FC236}">
                <a16:creationId xmlns:a16="http://schemas.microsoft.com/office/drawing/2014/main" id="{11829285-495A-EC10-46C8-0B879053AC03}"/>
              </a:ext>
            </a:extLst>
          </p:cNvPr>
          <p:cNvSpPr txBox="1"/>
          <p:nvPr/>
        </p:nvSpPr>
        <p:spPr>
          <a:xfrm>
            <a:off x="4785359" y="3281539"/>
            <a:ext cx="2877772" cy="369332"/>
          </a:xfrm>
          <a:prstGeom prst="rect">
            <a:avLst/>
          </a:prstGeom>
          <a:noFill/>
        </p:spPr>
        <p:txBody>
          <a:bodyPr wrap="square" rtlCol="0">
            <a:spAutoFit/>
          </a:bodyPr>
          <a:lstStyle/>
          <a:p>
            <a:r>
              <a:rPr lang="en-US" b="1" dirty="0">
                <a:latin typeface="Lexend Deca Black" pitchFamily="2" charset="77"/>
              </a:rPr>
              <a:t>Manure</a:t>
            </a:r>
            <a:endParaRPr lang="en-US" dirty="0">
              <a:latin typeface="Lexend Deca Medium" pitchFamily="2" charset="77"/>
            </a:endParaRPr>
          </a:p>
        </p:txBody>
      </p:sp>
      <p:sp>
        <p:nvSpPr>
          <p:cNvPr id="27" name="TextBox 26">
            <a:extLst>
              <a:ext uri="{FF2B5EF4-FFF2-40B4-BE49-F238E27FC236}">
                <a16:creationId xmlns:a16="http://schemas.microsoft.com/office/drawing/2014/main" id="{65D037E2-16DB-4E0F-32E8-9782B098AA8A}"/>
              </a:ext>
            </a:extLst>
          </p:cNvPr>
          <p:cNvSpPr txBox="1"/>
          <p:nvPr/>
        </p:nvSpPr>
        <p:spPr>
          <a:xfrm>
            <a:off x="1169392" y="5561986"/>
            <a:ext cx="2877772" cy="369332"/>
          </a:xfrm>
          <a:prstGeom prst="rect">
            <a:avLst/>
          </a:prstGeom>
          <a:noFill/>
        </p:spPr>
        <p:txBody>
          <a:bodyPr wrap="square" rtlCol="0">
            <a:spAutoFit/>
          </a:bodyPr>
          <a:lstStyle/>
          <a:p>
            <a:r>
              <a:rPr lang="en-US" b="1" dirty="0">
                <a:latin typeface="Lexend Deca Black" pitchFamily="2" charset="77"/>
              </a:rPr>
              <a:t>Organic sources </a:t>
            </a:r>
          </a:p>
        </p:txBody>
      </p:sp>
      <p:sp>
        <p:nvSpPr>
          <p:cNvPr id="28" name="TextBox 27">
            <a:extLst>
              <a:ext uri="{FF2B5EF4-FFF2-40B4-BE49-F238E27FC236}">
                <a16:creationId xmlns:a16="http://schemas.microsoft.com/office/drawing/2014/main" id="{469E46C3-B3C3-7BE8-3782-4D84C379E6CD}"/>
              </a:ext>
            </a:extLst>
          </p:cNvPr>
          <p:cNvSpPr txBox="1"/>
          <p:nvPr/>
        </p:nvSpPr>
        <p:spPr>
          <a:xfrm>
            <a:off x="4571999" y="5561986"/>
            <a:ext cx="2877772" cy="369332"/>
          </a:xfrm>
          <a:prstGeom prst="rect">
            <a:avLst/>
          </a:prstGeom>
          <a:noFill/>
        </p:spPr>
        <p:txBody>
          <a:bodyPr wrap="square" rtlCol="0">
            <a:spAutoFit/>
          </a:bodyPr>
          <a:lstStyle/>
          <a:p>
            <a:r>
              <a:rPr lang="en-US" b="1" dirty="0">
                <a:latin typeface="Lexend Deca Black" pitchFamily="2" charset="77"/>
              </a:rPr>
              <a:t>Compost</a:t>
            </a:r>
            <a:endParaRPr lang="en-US" dirty="0">
              <a:latin typeface="Lexend Deca Medium" pitchFamily="2" charset="77"/>
            </a:endParaRPr>
          </a:p>
        </p:txBody>
      </p:sp>
    </p:spTree>
    <p:extLst>
      <p:ext uri="{BB962C8B-B14F-4D97-AF65-F5344CB8AC3E}">
        <p14:creationId xmlns:p14="http://schemas.microsoft.com/office/powerpoint/2010/main" val="1559390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31919-B7CD-0D58-A575-420DF37C7517}"/>
              </a:ext>
            </a:extLst>
          </p:cNvPr>
          <p:cNvSpPr>
            <a:spLocks noGrp="1"/>
          </p:cNvSpPr>
          <p:nvPr>
            <p:ph type="title"/>
          </p:nvPr>
        </p:nvSpPr>
        <p:spPr>
          <a:xfrm>
            <a:off x="1103678" y="777711"/>
            <a:ext cx="4742318" cy="778208"/>
          </a:xfrm>
        </p:spPr>
        <p:txBody>
          <a:bodyPr>
            <a:normAutofit fontScale="90000"/>
          </a:bodyPr>
          <a:lstStyle/>
          <a:p>
            <a:r>
              <a:rPr lang="en-US" dirty="0">
                <a:latin typeface="Lexend Deca Medium" pitchFamily="2" charset="77"/>
              </a:rPr>
              <a:t>On the Farm - Fertilizer and Manure</a:t>
            </a:r>
          </a:p>
        </p:txBody>
      </p:sp>
      <p:sp>
        <p:nvSpPr>
          <p:cNvPr id="3" name="Content Placeholder 2">
            <a:extLst>
              <a:ext uri="{FF2B5EF4-FFF2-40B4-BE49-F238E27FC236}">
                <a16:creationId xmlns:a16="http://schemas.microsoft.com/office/drawing/2014/main" id="{2E0905AA-752B-2BA2-376C-07CFCC1218FA}"/>
              </a:ext>
            </a:extLst>
          </p:cNvPr>
          <p:cNvSpPr>
            <a:spLocks noGrp="1"/>
          </p:cNvSpPr>
          <p:nvPr>
            <p:ph idx="1"/>
          </p:nvPr>
        </p:nvSpPr>
        <p:spPr>
          <a:xfrm>
            <a:off x="1103678" y="1767155"/>
            <a:ext cx="7418895" cy="4446698"/>
          </a:xfrm>
        </p:spPr>
        <p:txBody>
          <a:bodyPr>
            <a:normAutofit/>
          </a:bodyPr>
          <a:lstStyle/>
          <a:p>
            <a:pPr>
              <a:lnSpc>
                <a:spcPct val="100000"/>
              </a:lnSpc>
              <a:spcBef>
                <a:spcPts val="1400"/>
              </a:spcBef>
            </a:pPr>
            <a:r>
              <a:rPr lang="en-US" sz="2000" dirty="0">
                <a:latin typeface="Lexend Deca Light" pitchFamily="2" charset="77"/>
              </a:rPr>
              <a:t>Farmers apply fertilizer and manure to the fields to put nutrients back into the soil.  </a:t>
            </a:r>
          </a:p>
          <a:p>
            <a:pPr>
              <a:lnSpc>
                <a:spcPct val="100000"/>
              </a:lnSpc>
              <a:spcBef>
                <a:spcPts val="1400"/>
              </a:spcBef>
            </a:pPr>
            <a:r>
              <a:rPr lang="en-US" sz="2000" dirty="0">
                <a:latin typeface="Lexend Deca Light" pitchFamily="2" charset="77"/>
              </a:rPr>
              <a:t>There are many ways to apply fertilizer and manure.  </a:t>
            </a:r>
          </a:p>
        </p:txBody>
      </p:sp>
      <p:pic>
        <p:nvPicPr>
          <p:cNvPr id="12" name="Picture 11">
            <a:extLst>
              <a:ext uri="{FF2B5EF4-FFF2-40B4-BE49-F238E27FC236}">
                <a16:creationId xmlns:a16="http://schemas.microsoft.com/office/drawing/2014/main" id="{6962FA91-98C7-1508-FB86-A8DCE1C074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7689" y="3817061"/>
            <a:ext cx="3280615" cy="2179095"/>
          </a:xfrm>
          <a:prstGeom prst="round2DiagRect">
            <a:avLst>
              <a:gd name="adj1" fmla="val 0"/>
              <a:gd name="adj2" fmla="val 43361"/>
            </a:avLst>
          </a:prstGeom>
        </p:spPr>
      </p:pic>
      <p:pic>
        <p:nvPicPr>
          <p:cNvPr id="6" name="Picture 5" descr="A tractor driving through a field&#10;&#10;Description automatically generated">
            <a:extLst>
              <a:ext uri="{FF2B5EF4-FFF2-40B4-BE49-F238E27FC236}">
                <a16:creationId xmlns:a16="http://schemas.microsoft.com/office/drawing/2014/main" id="{6CE33FCD-B183-0566-4B63-4F17E6F25D84}"/>
              </a:ext>
            </a:extLst>
          </p:cNvPr>
          <p:cNvPicPr>
            <a:picLocks noChangeAspect="1"/>
          </p:cNvPicPr>
          <p:nvPr/>
        </p:nvPicPr>
        <p:blipFill>
          <a:blip r:embed="rId4">
            <a:extLst>
              <a:ext uri="{28A0092B-C50C-407E-A947-70E740481C1C}">
                <a14:useLocalDpi xmlns:a14="http://schemas.microsoft.com/office/drawing/2010/main" val="0"/>
              </a:ext>
            </a:extLst>
          </a:blip>
          <a:srcRect t="15655"/>
          <a:stretch/>
        </p:blipFill>
        <p:spPr>
          <a:xfrm>
            <a:off x="4370997" y="3817062"/>
            <a:ext cx="3875314" cy="2179095"/>
          </a:xfrm>
          <a:prstGeom prst="round2DiagRect">
            <a:avLst>
              <a:gd name="adj1" fmla="val 39047"/>
              <a:gd name="adj2" fmla="val 0"/>
            </a:avLst>
          </a:prstGeom>
        </p:spPr>
      </p:pic>
    </p:spTree>
    <p:extLst>
      <p:ext uri="{BB962C8B-B14F-4D97-AF65-F5344CB8AC3E}">
        <p14:creationId xmlns:p14="http://schemas.microsoft.com/office/powerpoint/2010/main" val="19265159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CE202-E7B6-9F3C-EDA8-610F919FB1D6}"/>
              </a:ext>
            </a:extLst>
          </p:cNvPr>
          <p:cNvSpPr>
            <a:spLocks noGrp="1"/>
          </p:cNvSpPr>
          <p:nvPr>
            <p:ph type="title"/>
          </p:nvPr>
        </p:nvSpPr>
        <p:spPr/>
        <p:txBody>
          <a:bodyPr>
            <a:normAutofit/>
          </a:bodyPr>
          <a:lstStyle/>
          <a:p>
            <a:r>
              <a:rPr lang="en-US" dirty="0">
                <a:latin typeface="Lexend Deca Medium" pitchFamily="2" charset="77"/>
              </a:rPr>
              <a:t>On the Farm - Nitrogen</a:t>
            </a:r>
          </a:p>
        </p:txBody>
      </p:sp>
      <p:sp>
        <p:nvSpPr>
          <p:cNvPr id="7" name="Content Placeholder 6">
            <a:extLst>
              <a:ext uri="{FF2B5EF4-FFF2-40B4-BE49-F238E27FC236}">
                <a16:creationId xmlns:a16="http://schemas.microsoft.com/office/drawing/2014/main" id="{D0F90BB3-90B5-3361-D176-17B86A79FB47}"/>
              </a:ext>
            </a:extLst>
          </p:cNvPr>
          <p:cNvSpPr>
            <a:spLocks noGrp="1"/>
          </p:cNvSpPr>
          <p:nvPr>
            <p:ph idx="1"/>
          </p:nvPr>
        </p:nvSpPr>
        <p:spPr/>
        <p:txBody>
          <a:bodyPr>
            <a:normAutofit lnSpcReduction="10000"/>
          </a:bodyPr>
          <a:lstStyle/>
          <a:p>
            <a:pPr marL="0" indent="0">
              <a:buNone/>
            </a:pPr>
            <a:r>
              <a:rPr lang="en-US" dirty="0">
                <a:latin typeface="Lexend Deca Medium" pitchFamily="2" charset="77"/>
              </a:rPr>
              <a:t>Nitrogen is often applied as fertilizer on farms. </a:t>
            </a:r>
          </a:p>
          <a:p>
            <a:pPr marL="0" indent="0">
              <a:buNone/>
            </a:pPr>
            <a:endParaRPr lang="en-US" dirty="0">
              <a:latin typeface="Lexend Deca Medium" pitchFamily="2" charset="77"/>
            </a:endParaRPr>
          </a:p>
          <a:p>
            <a:pPr marL="0" indent="0" algn="ctr">
              <a:buNone/>
            </a:pPr>
            <a:r>
              <a:rPr lang="en-US" b="1" dirty="0">
                <a:latin typeface="Lexend Deca Black" pitchFamily="2" charset="77"/>
              </a:rPr>
              <a:t>Fun Fact!  </a:t>
            </a:r>
          </a:p>
          <a:p>
            <a:pPr marL="0" indent="0" algn="ctr">
              <a:buNone/>
            </a:pPr>
            <a:r>
              <a:rPr lang="en-US" dirty="0">
                <a:latin typeface="Lexend Deca Medium" pitchFamily="2" charset="77"/>
              </a:rPr>
              <a:t>Nitrogen comes from the air!</a:t>
            </a:r>
          </a:p>
          <a:p>
            <a:pPr marL="0" indent="0" algn="ctr">
              <a:buNone/>
            </a:pPr>
            <a:endParaRPr lang="en-US" dirty="0">
              <a:latin typeface="Lexend Deca Medium" pitchFamily="2" charset="77"/>
            </a:endParaRPr>
          </a:p>
          <a:p>
            <a:pPr marL="0" indent="0" algn="ctr">
              <a:buNone/>
            </a:pPr>
            <a:endParaRPr lang="en-US" dirty="0">
              <a:latin typeface="Lexend Deca Medium" pitchFamily="2" charset="77"/>
            </a:endParaRPr>
          </a:p>
          <a:p>
            <a:pPr marL="0" indent="0" algn="ctr">
              <a:buNone/>
            </a:pPr>
            <a:endParaRPr lang="en-US" dirty="0">
              <a:latin typeface="Lexend Deca Medium" pitchFamily="2" charset="77"/>
            </a:endParaRPr>
          </a:p>
          <a:p>
            <a:pPr marL="0" indent="0" algn="ctr">
              <a:buNone/>
            </a:pPr>
            <a:endParaRPr lang="en-US" dirty="0">
              <a:latin typeface="Lexend Deca Medium" pitchFamily="2" charset="77"/>
            </a:endParaRPr>
          </a:p>
          <a:p>
            <a:pPr marL="0" indent="0" algn="ctr">
              <a:buNone/>
            </a:pPr>
            <a:endParaRPr lang="en-US" dirty="0">
              <a:latin typeface="Lexend Deca Medium" pitchFamily="2" charset="77"/>
            </a:endParaRPr>
          </a:p>
          <a:p>
            <a:pPr marL="0" indent="0" algn="ctr">
              <a:buNone/>
            </a:pPr>
            <a:endParaRPr lang="en-US" dirty="0">
              <a:latin typeface="Lexend Deca Medium" pitchFamily="2" charset="77"/>
            </a:endParaRPr>
          </a:p>
          <a:p>
            <a:pPr marL="0" indent="0" algn="ctr">
              <a:buNone/>
            </a:pPr>
            <a:r>
              <a:rPr lang="en-US" dirty="0">
                <a:latin typeface="Lexend Deca Medium" pitchFamily="2" charset="77"/>
              </a:rPr>
              <a:t>   </a:t>
            </a:r>
          </a:p>
          <a:p>
            <a:pPr marL="0" indent="0" algn="ctr">
              <a:buNone/>
            </a:pPr>
            <a:endParaRPr lang="en-US" dirty="0">
              <a:latin typeface="Lexend Deca Medium" pitchFamily="2" charset="77"/>
            </a:endParaRPr>
          </a:p>
          <a:p>
            <a:pPr marL="0" indent="0" algn="ctr">
              <a:buNone/>
            </a:pPr>
            <a:endParaRPr lang="en-US" dirty="0">
              <a:latin typeface="Lexend Deca Medium" pitchFamily="2" charset="77"/>
            </a:endParaRPr>
          </a:p>
          <a:p>
            <a:pPr marL="0" indent="0" algn="ctr">
              <a:buNone/>
            </a:pPr>
            <a:endParaRPr lang="en-US" dirty="0">
              <a:latin typeface="Lexend Deca Medium" pitchFamily="2" charset="77"/>
            </a:endParaRPr>
          </a:p>
        </p:txBody>
      </p:sp>
      <p:pic>
        <p:nvPicPr>
          <p:cNvPr id="4" name="Picture 3">
            <a:extLst>
              <a:ext uri="{FF2B5EF4-FFF2-40B4-BE49-F238E27FC236}">
                <a16:creationId xmlns:a16="http://schemas.microsoft.com/office/drawing/2014/main" id="{5EA288CB-43B5-159C-653F-CA244A6582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2238" y="3429000"/>
            <a:ext cx="4101414" cy="2313865"/>
          </a:xfrm>
          <a:prstGeom prst="rect">
            <a:avLst/>
          </a:prstGeom>
        </p:spPr>
      </p:pic>
    </p:spTree>
    <p:extLst>
      <p:ext uri="{BB962C8B-B14F-4D97-AF65-F5344CB8AC3E}">
        <p14:creationId xmlns:p14="http://schemas.microsoft.com/office/powerpoint/2010/main" val="4583927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7D760-756C-D983-D02D-80DB740FF8FD}"/>
              </a:ext>
            </a:extLst>
          </p:cNvPr>
          <p:cNvSpPr>
            <a:spLocks noGrp="1"/>
          </p:cNvSpPr>
          <p:nvPr>
            <p:ph type="title"/>
          </p:nvPr>
        </p:nvSpPr>
        <p:spPr>
          <a:xfrm>
            <a:off x="1068147" y="791558"/>
            <a:ext cx="5938887" cy="778208"/>
          </a:xfrm>
        </p:spPr>
        <p:txBody>
          <a:bodyPr/>
          <a:lstStyle/>
          <a:p>
            <a:r>
              <a:rPr lang="en-US" dirty="0">
                <a:latin typeface="Lexend Deca Medium" pitchFamily="2" charset="77"/>
              </a:rPr>
              <a:t>On the Farm - Crop Rotation</a:t>
            </a:r>
          </a:p>
        </p:txBody>
      </p:sp>
      <p:pic>
        <p:nvPicPr>
          <p:cNvPr id="5" name="Content Placeholder 4">
            <a:extLst>
              <a:ext uri="{FF2B5EF4-FFF2-40B4-BE49-F238E27FC236}">
                <a16:creationId xmlns:a16="http://schemas.microsoft.com/office/drawing/2014/main" id="{35156805-35E8-F1B7-1821-A1D830029E2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411653" y="2866490"/>
            <a:ext cx="2924709" cy="2924709"/>
          </a:xfrm>
        </p:spPr>
      </p:pic>
      <p:sp>
        <p:nvSpPr>
          <p:cNvPr id="6" name="Content Placeholder 2">
            <a:extLst>
              <a:ext uri="{FF2B5EF4-FFF2-40B4-BE49-F238E27FC236}">
                <a16:creationId xmlns:a16="http://schemas.microsoft.com/office/drawing/2014/main" id="{9169EE26-47CD-BBDD-1185-6A8BCCD7B764}"/>
              </a:ext>
            </a:extLst>
          </p:cNvPr>
          <p:cNvSpPr txBox="1">
            <a:spLocks/>
          </p:cNvSpPr>
          <p:nvPr/>
        </p:nvSpPr>
        <p:spPr>
          <a:xfrm>
            <a:off x="1103679" y="1703330"/>
            <a:ext cx="7230162" cy="47365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400"/>
              </a:spcBef>
              <a:buFont typeface="Arial" panose="020B0604020202020204" pitchFamily="34" charset="0"/>
              <a:buNone/>
            </a:pPr>
            <a:r>
              <a:rPr lang="en-US" dirty="0">
                <a:latin typeface="Lexend Deca Light" pitchFamily="2" charset="77"/>
              </a:rPr>
              <a:t>This is an example of a grain farmer’s plan to change the crop they plant each year.</a:t>
            </a:r>
          </a:p>
          <a:p>
            <a:pPr marL="0" indent="0">
              <a:lnSpc>
                <a:spcPct val="100000"/>
              </a:lnSpc>
              <a:spcBef>
                <a:spcPts val="1400"/>
              </a:spcBef>
              <a:buFont typeface="Arial" panose="020B0604020202020204" pitchFamily="34" charset="0"/>
              <a:buNone/>
            </a:pPr>
            <a:endParaRPr lang="en-US" dirty="0">
              <a:latin typeface="Lexend Deca Light" pitchFamily="2" charset="77"/>
            </a:endParaRPr>
          </a:p>
        </p:txBody>
      </p:sp>
      <p:sp>
        <p:nvSpPr>
          <p:cNvPr id="7" name="Content Placeholder 2">
            <a:extLst>
              <a:ext uri="{FF2B5EF4-FFF2-40B4-BE49-F238E27FC236}">
                <a16:creationId xmlns:a16="http://schemas.microsoft.com/office/drawing/2014/main" id="{0C4F7EDB-E9C3-4E77-65D3-9D611C208263}"/>
              </a:ext>
            </a:extLst>
          </p:cNvPr>
          <p:cNvSpPr txBox="1">
            <a:spLocks/>
          </p:cNvSpPr>
          <p:nvPr/>
        </p:nvSpPr>
        <p:spPr>
          <a:xfrm>
            <a:off x="1185872" y="1970459"/>
            <a:ext cx="2867711" cy="47365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400"/>
              </a:spcBef>
              <a:buFont typeface="Arial" panose="020B0604020202020204" pitchFamily="34" charset="0"/>
              <a:buNone/>
            </a:pPr>
            <a:endParaRPr lang="en-US" sz="2000" dirty="0">
              <a:latin typeface="Lexend Deca Light" pitchFamily="2" charset="77"/>
            </a:endParaRPr>
          </a:p>
          <a:p>
            <a:pPr marL="0" indent="0">
              <a:lnSpc>
                <a:spcPct val="100000"/>
              </a:lnSpc>
              <a:spcBef>
                <a:spcPts val="1400"/>
              </a:spcBef>
              <a:buFont typeface="Arial" panose="020B0604020202020204" pitchFamily="34" charset="0"/>
              <a:buNone/>
            </a:pPr>
            <a:endParaRPr lang="en-US" sz="2000" dirty="0">
              <a:latin typeface="Lexend Deca Light" pitchFamily="2" charset="77"/>
            </a:endParaRPr>
          </a:p>
          <a:p>
            <a:pPr marL="0" indent="0">
              <a:lnSpc>
                <a:spcPct val="100000"/>
              </a:lnSpc>
              <a:spcBef>
                <a:spcPts val="1400"/>
              </a:spcBef>
              <a:buFont typeface="Arial" panose="020B0604020202020204" pitchFamily="34" charset="0"/>
              <a:buNone/>
            </a:pPr>
            <a:r>
              <a:rPr lang="en-US" dirty="0">
                <a:solidFill>
                  <a:schemeClr val="accent2"/>
                </a:solidFill>
                <a:latin typeface="Lexend Deca Light" pitchFamily="2" charset="77"/>
              </a:rPr>
              <a:t>Using what you know of plants and soil, why would this be good for soil?</a:t>
            </a:r>
          </a:p>
        </p:txBody>
      </p:sp>
    </p:spTree>
    <p:extLst>
      <p:ext uri="{BB962C8B-B14F-4D97-AF65-F5344CB8AC3E}">
        <p14:creationId xmlns:p14="http://schemas.microsoft.com/office/powerpoint/2010/main" val="988228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7D760-756C-D983-D02D-80DB740FF8FD}"/>
              </a:ext>
            </a:extLst>
          </p:cNvPr>
          <p:cNvSpPr>
            <a:spLocks noGrp="1"/>
          </p:cNvSpPr>
          <p:nvPr>
            <p:ph type="title"/>
          </p:nvPr>
        </p:nvSpPr>
        <p:spPr>
          <a:xfrm>
            <a:off x="1062581" y="767437"/>
            <a:ext cx="5938887" cy="778208"/>
          </a:xfrm>
        </p:spPr>
        <p:txBody>
          <a:bodyPr/>
          <a:lstStyle/>
          <a:p>
            <a:r>
              <a:rPr lang="en-US" dirty="0">
                <a:latin typeface="Lexend Deca Medium" pitchFamily="2" charset="77"/>
              </a:rPr>
              <a:t>On the Farm - Crop Rotation</a:t>
            </a:r>
          </a:p>
        </p:txBody>
      </p:sp>
      <p:sp>
        <p:nvSpPr>
          <p:cNvPr id="3" name="Content Placeholder 2">
            <a:extLst>
              <a:ext uri="{FF2B5EF4-FFF2-40B4-BE49-F238E27FC236}">
                <a16:creationId xmlns:a16="http://schemas.microsoft.com/office/drawing/2014/main" id="{A71D4278-2B93-59F8-0038-0571BBEC7FE2}"/>
              </a:ext>
            </a:extLst>
          </p:cNvPr>
          <p:cNvSpPr>
            <a:spLocks noGrp="1"/>
          </p:cNvSpPr>
          <p:nvPr>
            <p:ph idx="1"/>
          </p:nvPr>
        </p:nvSpPr>
        <p:spPr>
          <a:xfrm>
            <a:off x="1257792" y="1982912"/>
            <a:ext cx="6355360" cy="4107651"/>
          </a:xfrm>
        </p:spPr>
        <p:txBody>
          <a:bodyPr>
            <a:normAutofit/>
          </a:bodyPr>
          <a:lstStyle/>
          <a:p>
            <a:pPr marL="0" indent="0">
              <a:lnSpc>
                <a:spcPct val="100000"/>
              </a:lnSpc>
              <a:spcBef>
                <a:spcPts val="0"/>
              </a:spcBef>
              <a:buNone/>
            </a:pPr>
            <a:r>
              <a:rPr lang="en-US" sz="2000" dirty="0">
                <a:latin typeface="Lexend Deca Light" pitchFamily="2" charset="77"/>
              </a:rPr>
              <a:t>Crop rotation is when farmers rotate the crops they plant in their fields each year. </a:t>
            </a:r>
          </a:p>
          <a:p>
            <a:pPr marL="0" indent="0">
              <a:lnSpc>
                <a:spcPct val="100000"/>
              </a:lnSpc>
              <a:spcBef>
                <a:spcPts val="0"/>
              </a:spcBef>
              <a:buNone/>
            </a:pPr>
            <a:endParaRPr lang="en-US" sz="2000" dirty="0">
              <a:latin typeface="Lexend Deca Light" pitchFamily="2" charset="77"/>
            </a:endParaRPr>
          </a:p>
          <a:p>
            <a:pPr marL="0" indent="0">
              <a:lnSpc>
                <a:spcPct val="100000"/>
              </a:lnSpc>
              <a:spcBef>
                <a:spcPts val="0"/>
              </a:spcBef>
              <a:buNone/>
            </a:pPr>
            <a:r>
              <a:rPr lang="en-US" sz="2000" dirty="0">
                <a:latin typeface="Lexend Deca Light" pitchFamily="2" charset="77"/>
              </a:rPr>
              <a:t>It helps farmers </a:t>
            </a:r>
          </a:p>
          <a:p>
            <a:pPr>
              <a:lnSpc>
                <a:spcPct val="100000"/>
              </a:lnSpc>
              <a:spcBef>
                <a:spcPts val="0"/>
              </a:spcBef>
            </a:pPr>
            <a:r>
              <a:rPr lang="en-US" sz="2000" dirty="0">
                <a:latin typeface="Lexend Deca Light" pitchFamily="2" charset="77"/>
              </a:rPr>
              <a:t>keep soil healthy</a:t>
            </a:r>
          </a:p>
          <a:p>
            <a:pPr>
              <a:lnSpc>
                <a:spcPct val="100000"/>
              </a:lnSpc>
              <a:spcBef>
                <a:spcPts val="0"/>
              </a:spcBef>
            </a:pPr>
            <a:r>
              <a:rPr lang="en-US" sz="2000" dirty="0">
                <a:latin typeface="Lexend Deca Light" pitchFamily="2" charset="77"/>
              </a:rPr>
              <a:t>reduce pests </a:t>
            </a:r>
          </a:p>
          <a:p>
            <a:pPr>
              <a:lnSpc>
                <a:spcPct val="100000"/>
              </a:lnSpc>
              <a:spcBef>
                <a:spcPts val="0"/>
              </a:spcBef>
            </a:pPr>
            <a:r>
              <a:rPr lang="en-US" sz="2000" dirty="0">
                <a:latin typeface="Lexend Deca Light" pitchFamily="2" charset="77"/>
              </a:rPr>
              <a:t>decide which nutrients the soil needs</a:t>
            </a:r>
          </a:p>
          <a:p>
            <a:pPr>
              <a:lnSpc>
                <a:spcPct val="100000"/>
              </a:lnSpc>
              <a:spcBef>
                <a:spcPts val="0"/>
              </a:spcBef>
            </a:pPr>
            <a:endParaRPr lang="en-US" sz="2000" dirty="0">
              <a:latin typeface="Lexend Deca Light" pitchFamily="2" charset="77"/>
            </a:endParaRPr>
          </a:p>
          <a:p>
            <a:pPr marL="0" indent="0">
              <a:lnSpc>
                <a:spcPct val="100000"/>
              </a:lnSpc>
              <a:spcBef>
                <a:spcPts val="0"/>
              </a:spcBef>
              <a:buNone/>
            </a:pPr>
            <a:r>
              <a:rPr lang="en-US" sz="2000" dirty="0">
                <a:latin typeface="Lexend Deca Light" pitchFamily="2" charset="77"/>
              </a:rPr>
              <a:t>Changing what’s growing in a field leaves nutrients for other types of plants</a:t>
            </a:r>
          </a:p>
          <a:p>
            <a:endParaRPr lang="en-US" sz="2000" dirty="0">
              <a:latin typeface="Lexend Deca Light" pitchFamily="2" charset="77"/>
            </a:endParaRPr>
          </a:p>
          <a:p>
            <a:pPr marL="0" indent="0">
              <a:buNone/>
            </a:pPr>
            <a:endParaRPr lang="en-US" sz="2000" dirty="0">
              <a:latin typeface="Lexend Deca Light" pitchFamily="2" charset="77"/>
            </a:endParaRPr>
          </a:p>
        </p:txBody>
      </p:sp>
    </p:spTree>
    <p:extLst>
      <p:ext uri="{BB962C8B-B14F-4D97-AF65-F5344CB8AC3E}">
        <p14:creationId xmlns:p14="http://schemas.microsoft.com/office/powerpoint/2010/main" val="24070075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9"/>
            <a:ext cx="5481732" cy="3479281"/>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79292"/>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6587873"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688464" y="1800541"/>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460028" y="959254"/>
            <a:ext cx="6397972"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2700" dirty="0">
                <a:latin typeface="Lexend Deca Medium" pitchFamily="2" charset="77"/>
              </a:rPr>
              <a:t>ACTION: Investigating Soil Nutrition</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69711" y="2014136"/>
            <a:ext cx="6003114" cy="4432276"/>
          </a:xfrm>
        </p:spPr>
        <p:txBody>
          <a:bodyPr vert="horz" lIns="91440" tIns="45720" rIns="91440" bIns="45720" rtlCol="0">
            <a:noAutofit/>
          </a:bodyPr>
          <a:lstStyle/>
          <a:p>
            <a:pPr>
              <a:lnSpc>
                <a:spcPct val="125000"/>
              </a:lnSpc>
              <a:spcBef>
                <a:spcPts val="1600"/>
              </a:spcBef>
            </a:pPr>
            <a:r>
              <a:rPr lang="en-US" sz="2400" dirty="0">
                <a:latin typeface="Lexend Deca Light" pitchFamily="2" charset="77"/>
              </a:rPr>
              <a:t>Let’s investigate how fertilizer affects plant growth.</a:t>
            </a:r>
          </a:p>
          <a:p>
            <a:pPr>
              <a:lnSpc>
                <a:spcPct val="125000"/>
              </a:lnSpc>
              <a:spcBef>
                <a:spcPts val="1600"/>
              </a:spcBef>
            </a:pPr>
            <a:r>
              <a:rPr lang="en-US" sz="2400" dirty="0">
                <a:latin typeface="Lexend Deca Light" pitchFamily="2" charset="77"/>
              </a:rPr>
              <a:t>We will grow three plants from seeds.</a:t>
            </a:r>
          </a:p>
          <a:p>
            <a:pPr>
              <a:lnSpc>
                <a:spcPct val="125000"/>
              </a:lnSpc>
              <a:spcBef>
                <a:spcPts val="1600"/>
              </a:spcBef>
            </a:pPr>
            <a:r>
              <a:rPr lang="en-US" sz="2400" dirty="0">
                <a:latin typeface="Lexend Deca Light" pitchFamily="2" charset="77"/>
              </a:rPr>
              <a:t>We will give each a different amount of fertilizer and observe  differences in plant growth. </a:t>
            </a:r>
          </a:p>
        </p:txBody>
      </p:sp>
    </p:spTree>
    <p:extLst>
      <p:ext uri="{BB962C8B-B14F-4D97-AF65-F5344CB8AC3E}">
        <p14:creationId xmlns:p14="http://schemas.microsoft.com/office/powerpoint/2010/main" val="807004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44EF3-10FB-2156-E946-4A0924A3CE73}"/>
              </a:ext>
            </a:extLst>
          </p:cNvPr>
          <p:cNvSpPr>
            <a:spLocks noGrp="1"/>
          </p:cNvSpPr>
          <p:nvPr>
            <p:ph type="title"/>
          </p:nvPr>
        </p:nvSpPr>
        <p:spPr>
          <a:xfrm>
            <a:off x="1042033" y="777711"/>
            <a:ext cx="5938887" cy="778208"/>
          </a:xfrm>
        </p:spPr>
        <p:txBody>
          <a:bodyPr/>
          <a:lstStyle/>
          <a:p>
            <a:r>
              <a:rPr lang="en-US" dirty="0">
                <a:latin typeface="Lexend Deca Medium" pitchFamily="2" charset="77"/>
              </a:rPr>
              <a:t>Making a Fair Test</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EACA8B8F-386E-906D-6902-D0F0C797C058}"/>
              </a:ext>
            </a:extLst>
          </p:cNvPr>
          <p:cNvSpPr>
            <a:spLocks noGrp="1"/>
          </p:cNvSpPr>
          <p:nvPr>
            <p:ph idx="1"/>
          </p:nvPr>
        </p:nvSpPr>
        <p:spPr>
          <a:xfrm>
            <a:off x="919428" y="1756881"/>
            <a:ext cx="7675932" cy="4323408"/>
          </a:xfrm>
        </p:spPr>
        <p:txBody>
          <a:bodyPr>
            <a:normAutofit/>
          </a:bodyPr>
          <a:lstStyle/>
          <a:p>
            <a:pPr>
              <a:spcBef>
                <a:spcPts val="2400"/>
              </a:spcBef>
            </a:pPr>
            <a:r>
              <a:rPr lang="en-US" sz="2000" dirty="0">
                <a:latin typeface="Lexend Deca Light" pitchFamily="2" charset="77"/>
              </a:rPr>
              <a:t>Remember how we set up a fair test with our other seeds. </a:t>
            </a:r>
          </a:p>
          <a:p>
            <a:pPr>
              <a:spcBef>
                <a:spcPts val="2400"/>
              </a:spcBef>
            </a:pPr>
            <a:r>
              <a:rPr lang="en-US" sz="2000" dirty="0">
                <a:latin typeface="Lexend Deca Light" pitchFamily="2" charset="77"/>
              </a:rPr>
              <a:t>The variable we are changing is the amount of fertilizer. </a:t>
            </a:r>
          </a:p>
          <a:p>
            <a:pPr>
              <a:spcBef>
                <a:spcPts val="2400"/>
              </a:spcBef>
            </a:pPr>
            <a:r>
              <a:rPr lang="en-US" sz="2000" dirty="0">
                <a:latin typeface="Lexend Deca Light" pitchFamily="2" charset="77"/>
              </a:rPr>
              <a:t>Everything else stays the same. </a:t>
            </a:r>
          </a:p>
        </p:txBody>
      </p:sp>
      <p:pic>
        <p:nvPicPr>
          <p:cNvPr id="5" name="Picture 4" descr="A group of people standing around a table&#10;&#10;Description automatically generated with low confidence">
            <a:extLst>
              <a:ext uri="{FF2B5EF4-FFF2-40B4-BE49-F238E27FC236}">
                <a16:creationId xmlns:a16="http://schemas.microsoft.com/office/drawing/2014/main" id="{0EF83E0E-135E-AFE2-C506-6F076A53AB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96379" y="3977640"/>
            <a:ext cx="4353567" cy="2200091"/>
          </a:xfrm>
          <a:prstGeom prst="rect">
            <a:avLst/>
          </a:prstGeom>
        </p:spPr>
      </p:pic>
    </p:spTree>
    <p:extLst>
      <p:ext uri="{BB962C8B-B14F-4D97-AF65-F5344CB8AC3E}">
        <p14:creationId xmlns:p14="http://schemas.microsoft.com/office/powerpoint/2010/main" val="41696440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250314" y="571350"/>
            <a:ext cx="5860925"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569711" y="1586988"/>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440217" y="799350"/>
            <a:ext cx="5380012"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2800" dirty="0">
                <a:latin typeface="Lexend Deca Medium" pitchFamily="2" charset="77"/>
              </a:rPr>
              <a:t>Measuring the Plants’ Growth</a:t>
            </a:r>
            <a:endParaRPr lang="en-US" sz="3000" dirty="0">
              <a:latin typeface="Lexend Deca Medium" pitchFamily="2" charset="77"/>
            </a:endParaRP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69711" y="1942998"/>
            <a:ext cx="5354694" cy="4250430"/>
          </a:xfrm>
        </p:spPr>
        <p:txBody>
          <a:bodyPr vert="horz" lIns="91440" tIns="45720" rIns="91440" bIns="45720" rtlCol="0">
            <a:noAutofit/>
          </a:bodyPr>
          <a:lstStyle/>
          <a:p>
            <a:pPr marL="0" indent="0">
              <a:lnSpc>
                <a:spcPct val="100000"/>
              </a:lnSpc>
              <a:spcBef>
                <a:spcPts val="1200"/>
              </a:spcBef>
              <a:buNone/>
            </a:pPr>
            <a:r>
              <a:rPr lang="en-US" sz="2000" dirty="0">
                <a:latin typeface="Lexend Deca Light" pitchFamily="2" charset="77"/>
              </a:rPr>
              <a:t>As a group, decide what you will measure while your plant is growing. </a:t>
            </a:r>
          </a:p>
          <a:p>
            <a:pPr marL="0" indent="0">
              <a:lnSpc>
                <a:spcPct val="100000"/>
              </a:lnSpc>
              <a:spcBef>
                <a:spcPts val="1200"/>
              </a:spcBef>
              <a:buNone/>
            </a:pPr>
            <a:r>
              <a:rPr lang="en-US" sz="2000" dirty="0">
                <a:latin typeface="Lexend Deca Light" pitchFamily="2" charset="77"/>
              </a:rPr>
              <a:t>Will you investigate: </a:t>
            </a:r>
          </a:p>
          <a:p>
            <a:pPr>
              <a:lnSpc>
                <a:spcPct val="100000"/>
              </a:lnSpc>
              <a:spcBef>
                <a:spcPts val="1200"/>
              </a:spcBef>
            </a:pPr>
            <a:r>
              <a:rPr lang="en-US" sz="2000" dirty="0">
                <a:latin typeface="Lexend Deca Light" pitchFamily="2" charset="77"/>
              </a:rPr>
              <a:t>How fast the plants are growing?</a:t>
            </a:r>
          </a:p>
          <a:p>
            <a:pPr>
              <a:lnSpc>
                <a:spcPct val="100000"/>
              </a:lnSpc>
              <a:spcBef>
                <a:spcPts val="1200"/>
              </a:spcBef>
            </a:pPr>
            <a:r>
              <a:rPr lang="en-US" sz="2000" dirty="0">
                <a:latin typeface="Lexend Deca Light" pitchFamily="2" charset="77"/>
              </a:rPr>
              <a:t>How high the plants are growing?</a:t>
            </a:r>
          </a:p>
          <a:p>
            <a:pPr>
              <a:lnSpc>
                <a:spcPct val="100000"/>
              </a:lnSpc>
              <a:spcBef>
                <a:spcPts val="1200"/>
              </a:spcBef>
            </a:pPr>
            <a:r>
              <a:rPr lang="en-US" sz="2000" dirty="0">
                <a:latin typeface="Lexend Deca Light" pitchFamily="2" charset="77"/>
              </a:rPr>
              <a:t>The number and colour of leaves?</a:t>
            </a:r>
          </a:p>
          <a:p>
            <a:pPr marL="0" indent="0">
              <a:lnSpc>
                <a:spcPct val="100000"/>
              </a:lnSpc>
              <a:spcBef>
                <a:spcPts val="1200"/>
              </a:spcBef>
              <a:buNone/>
            </a:pPr>
            <a:endParaRPr lang="en-US" sz="2000" dirty="0">
              <a:solidFill>
                <a:schemeClr val="accent2"/>
              </a:solidFill>
              <a:latin typeface="Lexend Deca Light" pitchFamily="2" charset="77"/>
            </a:endParaRPr>
          </a:p>
          <a:p>
            <a:pPr marL="0" indent="0">
              <a:lnSpc>
                <a:spcPct val="100000"/>
              </a:lnSpc>
              <a:spcBef>
                <a:spcPts val="1200"/>
              </a:spcBef>
              <a:buNone/>
            </a:pPr>
            <a:r>
              <a:rPr lang="en-US" sz="2000" dirty="0">
                <a:solidFill>
                  <a:schemeClr val="accent2"/>
                </a:solidFill>
                <a:latin typeface="Lexend Deca Light" pitchFamily="2" charset="77"/>
              </a:rPr>
              <a:t>Remember to make a prediction.                        </a:t>
            </a:r>
            <a:endParaRPr lang="en-CA" sz="2000" dirty="0">
              <a:solidFill>
                <a:schemeClr val="accent2"/>
              </a:solidFill>
              <a:latin typeface="Lexend Deca Light" pitchFamily="2" charset="77"/>
            </a:endParaRPr>
          </a:p>
        </p:txBody>
      </p:sp>
    </p:spTree>
    <p:extLst>
      <p:ext uri="{BB962C8B-B14F-4D97-AF65-F5344CB8AC3E}">
        <p14:creationId xmlns:p14="http://schemas.microsoft.com/office/powerpoint/2010/main" val="42170346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7C436B8-847E-0159-DAFB-76E619D68C72}"/>
              </a:ext>
            </a:extLst>
          </p:cNvPr>
          <p:cNvSpPr>
            <a:spLocks noGrp="1"/>
          </p:cNvSpPr>
          <p:nvPr>
            <p:ph idx="1"/>
          </p:nvPr>
        </p:nvSpPr>
        <p:spPr>
          <a:xfrm>
            <a:off x="857839" y="1727341"/>
            <a:ext cx="7428322" cy="4752801"/>
          </a:xfrm>
        </p:spPr>
        <p:txBody>
          <a:bodyPr>
            <a:normAutofit/>
          </a:bodyPr>
          <a:lstStyle/>
          <a:p>
            <a:pPr marL="0" indent="0" algn="ctr">
              <a:lnSpc>
                <a:spcPct val="125000"/>
              </a:lnSpc>
              <a:spcBef>
                <a:spcPts val="2400"/>
              </a:spcBef>
              <a:buNone/>
            </a:pPr>
            <a:r>
              <a:rPr lang="en-US" sz="4800" dirty="0">
                <a:solidFill>
                  <a:schemeClr val="accent2"/>
                </a:solidFill>
                <a:latin typeface="Lexend Deca Medium" pitchFamily="2" charset="77"/>
              </a:rPr>
              <a:t>What surprised </a:t>
            </a:r>
            <a:br>
              <a:rPr lang="en-US" sz="4800" dirty="0">
                <a:solidFill>
                  <a:schemeClr val="accent2"/>
                </a:solidFill>
                <a:latin typeface="Lexend Deca Medium" pitchFamily="2" charset="77"/>
              </a:rPr>
            </a:br>
            <a:r>
              <a:rPr lang="en-US" sz="4800" dirty="0">
                <a:solidFill>
                  <a:schemeClr val="accent2"/>
                </a:solidFill>
                <a:latin typeface="Lexend Deca Medium" pitchFamily="2" charset="77"/>
              </a:rPr>
              <a:t>you today?</a:t>
            </a:r>
          </a:p>
          <a:p>
            <a:pPr marL="0" indent="0" algn="ctr">
              <a:lnSpc>
                <a:spcPct val="125000"/>
              </a:lnSpc>
              <a:spcBef>
                <a:spcPts val="2400"/>
              </a:spcBef>
              <a:buNone/>
            </a:pPr>
            <a:r>
              <a:rPr lang="en-US" sz="4800" dirty="0">
                <a:solidFill>
                  <a:schemeClr val="accent2"/>
                </a:solidFill>
                <a:latin typeface="Lexend Deca Medium" pitchFamily="2" charset="77"/>
              </a:rPr>
              <a:t>What do you wonder?</a:t>
            </a:r>
          </a:p>
        </p:txBody>
      </p:sp>
    </p:spTree>
    <p:extLst>
      <p:ext uri="{BB962C8B-B14F-4D97-AF65-F5344CB8AC3E}">
        <p14:creationId xmlns:p14="http://schemas.microsoft.com/office/powerpoint/2010/main" val="3840146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BBB28-27C0-13F0-A41E-C0AB7AF52382}"/>
              </a:ext>
            </a:extLst>
          </p:cNvPr>
          <p:cNvSpPr>
            <a:spLocks noGrp="1"/>
          </p:cNvSpPr>
          <p:nvPr>
            <p:ph type="title"/>
          </p:nvPr>
        </p:nvSpPr>
        <p:spPr>
          <a:xfrm>
            <a:off x="1116917" y="741119"/>
            <a:ext cx="5938887" cy="778208"/>
          </a:xfrm>
        </p:spPr>
        <p:txBody>
          <a:bodyPr/>
          <a:lstStyle/>
          <a:p>
            <a:r>
              <a:rPr lang="en-US" dirty="0">
                <a:latin typeface="Lexend Deca Medium" pitchFamily="2" charset="77"/>
              </a:rPr>
              <a:t>A Note to Teachers</a:t>
            </a:r>
          </a:p>
        </p:txBody>
      </p:sp>
      <p:sp>
        <p:nvSpPr>
          <p:cNvPr id="3" name="Content Placeholder 2">
            <a:extLst>
              <a:ext uri="{FF2B5EF4-FFF2-40B4-BE49-F238E27FC236}">
                <a16:creationId xmlns:a16="http://schemas.microsoft.com/office/drawing/2014/main" id="{5A24CFA0-5D6E-765C-7671-64FB0AD41D4E}"/>
              </a:ext>
            </a:extLst>
          </p:cNvPr>
          <p:cNvSpPr>
            <a:spLocks noGrp="1"/>
          </p:cNvSpPr>
          <p:nvPr>
            <p:ph idx="1"/>
          </p:nvPr>
        </p:nvSpPr>
        <p:spPr>
          <a:xfrm>
            <a:off x="1116917" y="1695235"/>
            <a:ext cx="6910165" cy="4528891"/>
          </a:xfrm>
        </p:spPr>
        <p:txBody>
          <a:bodyPr/>
          <a:lstStyle/>
          <a:p>
            <a:pPr marL="0" indent="0">
              <a:buNone/>
            </a:pPr>
            <a:r>
              <a:rPr lang="en-CA" dirty="0">
                <a:effectLst/>
                <a:latin typeface="Lexend Deca Light" pitchFamily="2" charset="77"/>
                <a:ea typeface="Calibri" panose="020F0502020204030204" pitchFamily="34" charset="0"/>
                <a:cs typeface="Times New Roman" panose="02020603050405020304" pitchFamily="18" charset="0"/>
              </a:rPr>
              <a:t>We need healthy soil to be healthy! That’s because healthy soil produces the healthy plants that are the foundation of our lives. Like people, soil needs nutrients to be healthy. The main nutrients soil needs are nitrogen, phosphorous, and potassium, minerals found naturally in soil. It also needs calcium, zinc, and iron—just like us.</a:t>
            </a:r>
          </a:p>
          <a:p>
            <a:pPr marL="0" indent="0">
              <a:buNone/>
            </a:pPr>
            <a:r>
              <a:rPr lang="en-CA" dirty="0">
                <a:effectLst/>
                <a:latin typeface="Lexend Deca Light" pitchFamily="2" charset="77"/>
                <a:ea typeface="Calibri" panose="020F0502020204030204" pitchFamily="34" charset="0"/>
                <a:cs typeface="Times New Roman" panose="02020603050405020304" pitchFamily="18" charset="0"/>
              </a:rPr>
              <a:t>Students will learn the importance of soil nutrients, the three essential soil nutrients, and how farmers manage the soil in their fields to keep it healthy. </a:t>
            </a:r>
          </a:p>
          <a:p>
            <a:pPr marL="0" indent="0">
              <a:buNone/>
            </a:pPr>
            <a:endParaRPr lang="en-US" dirty="0">
              <a:latin typeface="Lexend Deca Light" pitchFamily="2" charset="77"/>
            </a:endParaRPr>
          </a:p>
        </p:txBody>
      </p:sp>
    </p:spTree>
    <p:extLst>
      <p:ext uri="{BB962C8B-B14F-4D97-AF65-F5344CB8AC3E}">
        <p14:creationId xmlns:p14="http://schemas.microsoft.com/office/powerpoint/2010/main" val="2591291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772681-B4D3-A523-B184-560714A8122E}"/>
              </a:ext>
            </a:extLst>
          </p:cNvPr>
          <p:cNvSpPr>
            <a:spLocks noGrp="1"/>
          </p:cNvSpPr>
          <p:nvPr>
            <p:ph idx="1"/>
          </p:nvPr>
        </p:nvSpPr>
        <p:spPr>
          <a:xfrm>
            <a:off x="1132788" y="1675115"/>
            <a:ext cx="5652381" cy="4752801"/>
          </a:xfrm>
        </p:spPr>
        <p:txBody>
          <a:bodyPr>
            <a:normAutofit/>
          </a:bodyPr>
          <a:lstStyle/>
          <a:p>
            <a:pPr marL="0" indent="0">
              <a:buNone/>
            </a:pPr>
            <a:r>
              <a:rPr lang="en-US" sz="2000" dirty="0">
                <a:latin typeface="Lexend Deca Light" pitchFamily="2" charset="77"/>
              </a:rPr>
              <a:t>Next lesson, we will be looking at technology found on the farm.</a:t>
            </a:r>
          </a:p>
        </p:txBody>
      </p:sp>
      <p:sp>
        <p:nvSpPr>
          <p:cNvPr id="6" name="Title 1">
            <a:extLst>
              <a:ext uri="{FF2B5EF4-FFF2-40B4-BE49-F238E27FC236}">
                <a16:creationId xmlns:a16="http://schemas.microsoft.com/office/drawing/2014/main" id="{3F61767E-5E31-ACB4-DBCE-799E991965C7}"/>
              </a:ext>
            </a:extLst>
          </p:cNvPr>
          <p:cNvSpPr>
            <a:spLocks noGrp="1"/>
          </p:cNvSpPr>
          <p:nvPr>
            <p:ph type="title"/>
          </p:nvPr>
        </p:nvSpPr>
        <p:spPr>
          <a:xfrm>
            <a:off x="1132788" y="718744"/>
            <a:ext cx="5938887" cy="778208"/>
          </a:xfrm>
        </p:spPr>
        <p:txBody>
          <a:bodyPr>
            <a:normAutofit/>
          </a:bodyPr>
          <a:lstStyle/>
          <a:p>
            <a:r>
              <a:rPr lang="en-US" dirty="0">
                <a:latin typeface="Lexend Deca Medium" pitchFamily="2" charset="77"/>
              </a:rPr>
              <a:t>Check In – What’s Next?</a:t>
            </a:r>
          </a:p>
        </p:txBody>
      </p:sp>
      <p:pic>
        <p:nvPicPr>
          <p:cNvPr id="7" name="Picture 6">
            <a:extLst>
              <a:ext uri="{FF2B5EF4-FFF2-40B4-BE49-F238E27FC236}">
                <a16:creationId xmlns:a16="http://schemas.microsoft.com/office/drawing/2014/main" id="{65642E8D-D9A0-2EB3-CAC9-E1ABCDDEE4CF}"/>
              </a:ext>
            </a:extLst>
          </p:cNvPr>
          <p:cNvPicPr>
            <a:picLocks noChangeAspect="1"/>
          </p:cNvPicPr>
          <p:nvPr/>
        </p:nvPicPr>
        <p:blipFill>
          <a:blip r:embed="rId2"/>
          <a:stretch>
            <a:fillRect/>
          </a:stretch>
        </p:blipFill>
        <p:spPr>
          <a:xfrm>
            <a:off x="4709160" y="2439211"/>
            <a:ext cx="3505200" cy="3505200"/>
          </a:xfrm>
          <a:prstGeom prst="rect">
            <a:avLst/>
          </a:prstGeom>
        </p:spPr>
      </p:pic>
    </p:spTree>
    <p:extLst>
      <p:ext uri="{BB962C8B-B14F-4D97-AF65-F5344CB8AC3E}">
        <p14:creationId xmlns:p14="http://schemas.microsoft.com/office/powerpoint/2010/main" val="1620979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BBB28-27C0-13F0-A41E-C0AB7AF52382}"/>
              </a:ext>
            </a:extLst>
          </p:cNvPr>
          <p:cNvSpPr>
            <a:spLocks noGrp="1"/>
          </p:cNvSpPr>
          <p:nvPr>
            <p:ph type="title"/>
          </p:nvPr>
        </p:nvSpPr>
        <p:spPr>
          <a:xfrm>
            <a:off x="980388" y="777712"/>
            <a:ext cx="5938887" cy="778208"/>
          </a:xfrm>
        </p:spPr>
        <p:txBody>
          <a:bodyPr/>
          <a:lstStyle/>
          <a:p>
            <a:r>
              <a:rPr lang="en-US" dirty="0">
                <a:latin typeface="Lexend Deca Medium" pitchFamily="2" charset="77"/>
              </a:rPr>
              <a:t>Expectations</a:t>
            </a:r>
          </a:p>
        </p:txBody>
      </p:sp>
      <p:sp>
        <p:nvSpPr>
          <p:cNvPr id="3" name="Content Placeholder 2">
            <a:extLst>
              <a:ext uri="{FF2B5EF4-FFF2-40B4-BE49-F238E27FC236}">
                <a16:creationId xmlns:a16="http://schemas.microsoft.com/office/drawing/2014/main" id="{5A24CFA0-5D6E-765C-7671-64FB0AD41D4E}"/>
              </a:ext>
            </a:extLst>
          </p:cNvPr>
          <p:cNvSpPr>
            <a:spLocks noGrp="1"/>
          </p:cNvSpPr>
          <p:nvPr>
            <p:ph idx="1"/>
          </p:nvPr>
        </p:nvSpPr>
        <p:spPr>
          <a:xfrm>
            <a:off x="980388" y="1571945"/>
            <a:ext cx="7418895" cy="4508343"/>
          </a:xfrm>
        </p:spPr>
        <p:txBody>
          <a:bodyPr>
            <a:normAutofit fontScale="70000" lnSpcReduction="20000"/>
          </a:bodyPr>
          <a:lstStyle/>
          <a:p>
            <a:pPr marL="0" indent="0">
              <a:lnSpc>
                <a:spcPct val="100000"/>
              </a:lnSpc>
              <a:spcBef>
                <a:spcPts val="600"/>
              </a:spcBef>
              <a:buNone/>
            </a:pPr>
            <a:r>
              <a:rPr lang="en-CA" sz="2000" b="1" dirty="0">
                <a:effectLst/>
                <a:latin typeface="Lexend Deca Light" pitchFamily="2" charset="77"/>
                <a:ea typeface="Calibri" panose="020F0502020204030204" pitchFamily="34" charset="0"/>
                <a:cs typeface="Times New Roman" panose="02020603050405020304" pitchFamily="18" charset="0"/>
              </a:rPr>
              <a:t>STEM Skills</a:t>
            </a:r>
          </a:p>
          <a:p>
            <a:pPr marL="342900" lvl="0" indent="-342900">
              <a:lnSpc>
                <a:spcPct val="100000"/>
              </a:lnSpc>
              <a:spcBef>
                <a:spcPts val="600"/>
              </a:spcBef>
              <a:buFont typeface="Symbol" panose="05050102010706020507" pitchFamily="18" charset="2"/>
              <a:buChar char=""/>
            </a:pPr>
            <a: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t>A1.2 Use a scientific experimentation process and associated skills to conduct investigations </a:t>
            </a:r>
          </a:p>
          <a:p>
            <a:pPr marL="342900" lvl="0" indent="-342900">
              <a:lnSpc>
                <a:spcPct val="100000"/>
              </a:lnSpc>
              <a:spcBef>
                <a:spcPts val="600"/>
              </a:spcBef>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A1.5 Communicate their findings, using science and technology vocabulary and formats that are appropriate for specific audiences and purposes.</a:t>
            </a:r>
          </a:p>
          <a:p>
            <a:pPr marL="0" indent="0">
              <a:lnSpc>
                <a:spcPct val="100000"/>
              </a:lnSpc>
              <a:spcBef>
                <a:spcPts val="600"/>
              </a:spcBef>
              <a:buNone/>
            </a:pPr>
            <a:endParaRPr lang="en-CA" sz="20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600"/>
              </a:spcBef>
              <a:buNone/>
            </a:pPr>
            <a:r>
              <a:rPr lang="en-CA" sz="2000" b="1" dirty="0">
                <a:effectLst/>
                <a:latin typeface="Lexend Deca Light" pitchFamily="2" charset="77"/>
                <a:ea typeface="Calibri" panose="020F0502020204030204" pitchFamily="34" charset="0"/>
                <a:cs typeface="Times New Roman" panose="02020603050405020304" pitchFamily="18" charset="0"/>
              </a:rPr>
              <a:t>Soils in the Environment</a:t>
            </a:r>
          </a:p>
          <a:p>
            <a:pPr marL="342900" lvl="0" indent="-342900">
              <a:lnSpc>
                <a:spcPct val="100000"/>
              </a:lnSpc>
              <a:spcBef>
                <a:spcPts val="600"/>
              </a:spcBef>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E1.1 Assess the importance of soils for society and the environment </a:t>
            </a:r>
          </a:p>
          <a:p>
            <a:pPr marL="342900" lvl="0" indent="-342900">
              <a:lnSpc>
                <a:spcPct val="100000"/>
              </a:lnSpc>
              <a:spcBef>
                <a:spcPts val="600"/>
              </a:spcBef>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E1.2 Assess the impact of human activity on soils, and describe ways in which humans can improve the quality of soils and/or lessen or prevent harmful effects on soils </a:t>
            </a:r>
          </a:p>
          <a:p>
            <a:pPr marL="342900" lvl="0" indent="-342900">
              <a:lnSpc>
                <a:spcPct val="100000"/>
              </a:lnSpc>
              <a:spcBef>
                <a:spcPts val="600"/>
              </a:spcBef>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E2.1 Identify the living and non-living components of soil, and describe the characteristics of healthy soil </a:t>
            </a:r>
          </a:p>
          <a:p>
            <a:pPr marL="342900" lvl="0" indent="-342900">
              <a:lnSpc>
                <a:spcPct val="100000"/>
              </a:lnSpc>
              <a:spcBef>
                <a:spcPts val="600"/>
              </a:spcBef>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E2.2 Identify different substances that are commonly added to, or absorbed by, the soil, and describe their effects on soil health </a:t>
            </a:r>
          </a:p>
          <a:p>
            <a:pPr marL="0" indent="0">
              <a:lnSpc>
                <a:spcPct val="100000"/>
              </a:lnSpc>
              <a:spcBef>
                <a:spcPts val="600"/>
              </a:spcBef>
              <a:buNone/>
            </a:pPr>
            <a:endParaRPr lang="en-CA" sz="20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600"/>
              </a:spcBef>
              <a:buNone/>
            </a:pPr>
            <a:r>
              <a:rPr lang="en-CA" sz="2000" b="1" dirty="0">
                <a:effectLst/>
                <a:latin typeface="Lexend Deca Light" pitchFamily="2" charset="77"/>
                <a:ea typeface="Calibri" panose="020F0502020204030204" pitchFamily="34" charset="0"/>
                <a:cs typeface="Times New Roman" panose="02020603050405020304" pitchFamily="18" charset="0"/>
              </a:rPr>
              <a:t>Agriculture/Agri-Food Themes</a:t>
            </a:r>
          </a:p>
          <a:p>
            <a:pPr marL="342900" lvl="0" indent="-342900">
              <a:lnSpc>
                <a:spcPct val="100000"/>
              </a:lnSpc>
              <a:spcBef>
                <a:spcPts val="600"/>
              </a:spcBef>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Farmers use a range of practices to protect soil health, such as fertilizing with one of several methods that have been proven to work or rotating crops so plants return nutrients to the soil</a:t>
            </a:r>
            <a:endParaRPr lang="en-CA" sz="2000" dirty="0">
              <a:latin typeface="Lexend Deca Light" pitchFamily="2"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71948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4</a:t>
            </a:r>
          </a:p>
          <a:p>
            <a:r>
              <a:rPr lang="en-US" dirty="0">
                <a:latin typeface="Lexend Deca Medium" pitchFamily="2" charset="77"/>
              </a:rPr>
              <a:t>Lesson 4: Nutrients</a:t>
            </a:r>
            <a:endParaRPr lang="en-CA" dirty="0">
              <a:latin typeface="Lexend Deca Medium" pitchFamily="2" charset="77"/>
            </a:endParaRPr>
          </a:p>
        </p:txBody>
      </p:sp>
      <p:sp>
        <p:nvSpPr>
          <p:cNvPr id="6" name="Rectangle 5">
            <a:extLst>
              <a:ext uri="{FF2B5EF4-FFF2-40B4-BE49-F238E27FC236}">
                <a16:creationId xmlns:a16="http://schemas.microsoft.com/office/drawing/2014/main" id="{D53986BD-6A65-C487-1395-348152E994ED}"/>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2">
            <a:extLst>
              <a:ext uri="{FF2B5EF4-FFF2-40B4-BE49-F238E27FC236}">
                <a16:creationId xmlns:a16="http://schemas.microsoft.com/office/drawing/2014/main" id="{A3A894C5-3612-FD41-4D2D-488DF34C31DC}"/>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326230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064987" y="812582"/>
            <a:ext cx="5938887" cy="786547"/>
          </a:xfrm>
        </p:spPr>
        <p:txBody>
          <a:bodyPr/>
          <a:lstStyle/>
          <a:p>
            <a:r>
              <a:rPr lang="en-US" dirty="0">
                <a:latin typeface="Lexend Deca Medium" pitchFamily="2" charset="77"/>
              </a:rPr>
              <a:t>Learning Goals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185178" y="1753241"/>
            <a:ext cx="5698507" cy="4939449"/>
          </a:xfrm>
        </p:spPr>
        <p:txBody>
          <a:bodyPr>
            <a:normAutofit/>
          </a:bodyPr>
          <a:lstStyle/>
          <a:p>
            <a:pPr marL="342900" lvl="0" indent="-342900">
              <a:lnSpc>
                <a:spcPct val="100000"/>
              </a:lnSpc>
              <a:spcBef>
                <a:spcPts val="0"/>
              </a:spcBef>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Understand that </a:t>
            </a:r>
            <a:r>
              <a:rPr lang="en-CA" sz="2000" dirty="0">
                <a:latin typeface="Lexend Deca Light" pitchFamily="2" charset="77"/>
                <a:ea typeface="Calibri" panose="020F0502020204030204" pitchFamily="34" charset="0"/>
                <a:cs typeface="Times New Roman" panose="02020603050405020304" pitchFamily="18" charset="0"/>
              </a:rPr>
              <a:t>plants</a:t>
            </a:r>
            <a:r>
              <a:rPr lang="en-CA" sz="2000" dirty="0">
                <a:effectLst/>
                <a:latin typeface="Lexend Deca Light" pitchFamily="2" charset="77"/>
                <a:ea typeface="Calibri" panose="020F0502020204030204" pitchFamily="34" charset="0"/>
                <a:cs typeface="Times New Roman" panose="02020603050405020304" pitchFamily="18" charset="0"/>
              </a:rPr>
              <a:t> needs nutrients to grow </a:t>
            </a:r>
          </a:p>
          <a:p>
            <a:pPr marL="342900" lvl="0" indent="-342900">
              <a:lnSpc>
                <a:spcPct val="100000"/>
              </a:lnSpc>
              <a:spcBef>
                <a:spcPts val="0"/>
              </a:spcBef>
              <a:buFont typeface="Symbol" panose="05050102010706020507" pitchFamily="18" charset="2"/>
              <a:buChar char=""/>
            </a:pPr>
            <a:endParaRPr lang="en-CA" sz="2000" dirty="0">
              <a:effectLst/>
              <a:latin typeface="Lexend Deca Light" pitchFamily="2" charset="77"/>
              <a:ea typeface="Calibri" panose="020F0502020204030204" pitchFamily="34" charset="0"/>
              <a:cs typeface="Times New Roman" panose="02020603050405020304" pitchFamily="18" charset="0"/>
            </a:endParaRPr>
          </a:p>
          <a:p>
            <a:pPr marL="342900" lvl="0" indent="-342900">
              <a:lnSpc>
                <a:spcPct val="100000"/>
              </a:lnSpc>
              <a:spcBef>
                <a:spcPts val="0"/>
              </a:spcBef>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Understand how soil has nutrients available, and if not, how farmers can add nutrients to the soil for plants to use. </a:t>
            </a:r>
          </a:p>
          <a:p>
            <a:pPr marL="0" lvl="0" indent="0">
              <a:lnSpc>
                <a:spcPct val="100000"/>
              </a:lnSpc>
              <a:spcBef>
                <a:spcPts val="0"/>
              </a:spcBef>
              <a:buNone/>
            </a:pPr>
            <a:endParaRPr lang="en-CA" sz="2000" dirty="0">
              <a:effectLst/>
              <a:latin typeface="Lexend Deca Light" pitchFamily="2" charset="77"/>
              <a:ea typeface="Calibri" panose="020F0502020204030204" pitchFamily="34" charset="0"/>
              <a:cs typeface="Times New Roman" panose="02020603050405020304" pitchFamily="18" charset="0"/>
            </a:endParaRPr>
          </a:p>
          <a:p>
            <a:pPr marL="342900" lvl="0" indent="-342900">
              <a:lnSpc>
                <a:spcPct val="100000"/>
              </a:lnSpc>
              <a:spcBef>
                <a:spcPts val="0"/>
              </a:spcBef>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Grow plants and conduct a fair test to track their growth </a:t>
            </a:r>
          </a:p>
        </p:txBody>
      </p:sp>
      <p:pic>
        <p:nvPicPr>
          <p:cNvPr id="5" name="Picture 4" descr="A picture containing text, sign, vector graphics&#10;&#10;Description automatically generated">
            <a:extLst>
              <a:ext uri="{FF2B5EF4-FFF2-40B4-BE49-F238E27FC236}">
                <a16:creationId xmlns:a16="http://schemas.microsoft.com/office/drawing/2014/main" id="{72F22970-8735-471F-A6E0-5DFAF71DCC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555374">
            <a:off x="7314514" y="4749953"/>
            <a:ext cx="1946162" cy="1942021"/>
          </a:xfrm>
          <a:prstGeom prst="rect">
            <a:avLst/>
          </a:prstGeom>
        </p:spPr>
      </p:pic>
    </p:spTree>
    <p:extLst>
      <p:ext uri="{BB962C8B-B14F-4D97-AF65-F5344CB8AC3E}">
        <p14:creationId xmlns:p14="http://schemas.microsoft.com/office/powerpoint/2010/main" val="3599352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082436" y="704849"/>
            <a:ext cx="5938887" cy="786547"/>
          </a:xfrm>
        </p:spPr>
        <p:txBody>
          <a:bodyPr/>
          <a:lstStyle/>
          <a:p>
            <a:r>
              <a:rPr lang="en-US" dirty="0">
                <a:latin typeface="Lexend Deca Medium" pitchFamily="2" charset="77"/>
              </a:rPr>
              <a:t>Minds ON!</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082436" y="1491396"/>
            <a:ext cx="7670375" cy="4939449"/>
          </a:xfrm>
        </p:spPr>
        <p:txBody>
          <a:bodyPr/>
          <a:lstStyle/>
          <a:p>
            <a:pPr marL="0" indent="0">
              <a:lnSpc>
                <a:spcPct val="100000"/>
              </a:lnSpc>
              <a:spcBef>
                <a:spcPts val="2400"/>
              </a:spcBef>
              <a:buNone/>
            </a:pPr>
            <a:r>
              <a:rPr lang="en-US" dirty="0">
                <a:latin typeface="Lexend Deca Light" pitchFamily="2" charset="77"/>
              </a:rPr>
              <a:t>What do these items have in common?</a:t>
            </a:r>
          </a:p>
        </p:txBody>
      </p:sp>
      <p:pic>
        <p:nvPicPr>
          <p:cNvPr id="5" name="Picture 4" descr="A picture containing text, sign, vector graphics&#10;&#10;Description automatically generated">
            <a:extLst>
              <a:ext uri="{FF2B5EF4-FFF2-40B4-BE49-F238E27FC236}">
                <a16:creationId xmlns:a16="http://schemas.microsoft.com/office/drawing/2014/main" id="{72F22970-8735-471F-A6E0-5DFAF71DCC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555374">
            <a:off x="7314514" y="4749953"/>
            <a:ext cx="1946162" cy="1942021"/>
          </a:xfrm>
          <a:prstGeom prst="rect">
            <a:avLst/>
          </a:prstGeom>
        </p:spPr>
      </p:pic>
      <p:pic>
        <p:nvPicPr>
          <p:cNvPr id="7" name="Picture 6">
            <a:extLst>
              <a:ext uri="{FF2B5EF4-FFF2-40B4-BE49-F238E27FC236}">
                <a16:creationId xmlns:a16="http://schemas.microsoft.com/office/drawing/2014/main" id="{7EDA0FBF-4FFC-5092-54E8-29EA4D1C2DAB}"/>
              </a:ext>
            </a:extLst>
          </p:cNvPr>
          <p:cNvPicPr>
            <a:picLocks noChangeAspect="1"/>
          </p:cNvPicPr>
          <p:nvPr/>
        </p:nvPicPr>
        <p:blipFill>
          <a:blip r:embed="rId4">
            <a:extLst>
              <a:ext uri="{28A0092B-C50C-407E-A947-70E740481C1C}">
                <a14:useLocalDpi xmlns:a14="http://schemas.microsoft.com/office/drawing/2010/main" val="0"/>
              </a:ext>
            </a:extLst>
          </a:blip>
          <a:srcRect l="16013"/>
          <a:stretch/>
        </p:blipFill>
        <p:spPr>
          <a:xfrm>
            <a:off x="3328826" y="2285613"/>
            <a:ext cx="2885231" cy="3435350"/>
          </a:xfrm>
          <a:prstGeom prst="rect">
            <a:avLst/>
          </a:prstGeom>
        </p:spPr>
      </p:pic>
    </p:spTree>
    <p:extLst>
      <p:ext uri="{BB962C8B-B14F-4D97-AF65-F5344CB8AC3E}">
        <p14:creationId xmlns:p14="http://schemas.microsoft.com/office/powerpoint/2010/main" val="2376833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7C480-56E4-BA3F-9F48-9DDFB20369C4}"/>
              </a:ext>
            </a:extLst>
          </p:cNvPr>
          <p:cNvSpPr>
            <a:spLocks noGrp="1"/>
          </p:cNvSpPr>
          <p:nvPr>
            <p:ph type="title"/>
          </p:nvPr>
        </p:nvSpPr>
        <p:spPr>
          <a:xfrm>
            <a:off x="1152321" y="699944"/>
            <a:ext cx="6052590" cy="778208"/>
          </a:xfrm>
        </p:spPr>
        <p:txBody>
          <a:bodyPr/>
          <a:lstStyle/>
          <a:p>
            <a:r>
              <a:rPr lang="en-US" dirty="0">
                <a:latin typeface="Lexend Deca Medium" pitchFamily="2" charset="77"/>
              </a:rPr>
              <a:t>Nutrients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4C68CFFD-D3DD-75A3-2F5E-93D9450F7C36}"/>
              </a:ext>
            </a:extLst>
          </p:cNvPr>
          <p:cNvSpPr>
            <a:spLocks noGrp="1"/>
          </p:cNvSpPr>
          <p:nvPr>
            <p:ph idx="1"/>
          </p:nvPr>
        </p:nvSpPr>
        <p:spPr>
          <a:xfrm>
            <a:off x="1113952" y="1478152"/>
            <a:ext cx="6129329" cy="4736554"/>
          </a:xfrm>
        </p:spPr>
        <p:txBody>
          <a:bodyPr>
            <a:noAutofit/>
          </a:bodyPr>
          <a:lstStyle/>
          <a:p>
            <a:pPr>
              <a:lnSpc>
                <a:spcPct val="100000"/>
              </a:lnSpc>
              <a:spcBef>
                <a:spcPts val="1400"/>
              </a:spcBef>
            </a:pPr>
            <a:r>
              <a:rPr lang="en-US" sz="2000" dirty="0">
                <a:latin typeface="Lexend Deca Light" pitchFamily="2" charset="77"/>
              </a:rPr>
              <a:t>Different plants need different nutrients.</a:t>
            </a:r>
          </a:p>
          <a:p>
            <a:pPr>
              <a:lnSpc>
                <a:spcPct val="100000"/>
              </a:lnSpc>
              <a:spcBef>
                <a:spcPts val="1400"/>
              </a:spcBef>
            </a:pPr>
            <a:r>
              <a:rPr lang="en-US" sz="2000" dirty="0">
                <a:latin typeface="Lexend Deca Light" pitchFamily="2" charset="77"/>
              </a:rPr>
              <a:t>As a seed grows, it takes in nutrients and water from the soil.</a:t>
            </a:r>
          </a:p>
        </p:txBody>
      </p:sp>
      <p:pic>
        <p:nvPicPr>
          <p:cNvPr id="8" name="Picture 7" descr="A plant with a green leaf and roots&#10;&#10;Description automatically generated with medium confidence">
            <a:extLst>
              <a:ext uri="{FF2B5EF4-FFF2-40B4-BE49-F238E27FC236}">
                <a16:creationId xmlns:a16="http://schemas.microsoft.com/office/drawing/2014/main" id="{C6F99EA0-009E-240E-3FFF-9318707E6A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6313" y="2496827"/>
            <a:ext cx="3661229" cy="3661229"/>
          </a:xfrm>
          <a:prstGeom prst="rect">
            <a:avLst/>
          </a:prstGeom>
        </p:spPr>
      </p:pic>
    </p:spTree>
    <p:extLst>
      <p:ext uri="{BB962C8B-B14F-4D97-AF65-F5344CB8AC3E}">
        <p14:creationId xmlns:p14="http://schemas.microsoft.com/office/powerpoint/2010/main" val="3330337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33BCA-C07B-E776-EB11-59B66D04252E}"/>
              </a:ext>
            </a:extLst>
          </p:cNvPr>
          <p:cNvSpPr>
            <a:spLocks noGrp="1"/>
          </p:cNvSpPr>
          <p:nvPr>
            <p:ph type="title"/>
          </p:nvPr>
        </p:nvSpPr>
        <p:spPr>
          <a:xfrm>
            <a:off x="1124226" y="777712"/>
            <a:ext cx="5938887" cy="778208"/>
          </a:xfrm>
        </p:spPr>
        <p:txBody>
          <a:bodyPr/>
          <a:lstStyle/>
          <a:p>
            <a:r>
              <a:rPr lang="en-US" dirty="0">
                <a:latin typeface="Lexend Deca Medium" pitchFamily="2" charset="77"/>
              </a:rPr>
              <a:t>Nutrients</a:t>
            </a:r>
          </a:p>
        </p:txBody>
      </p:sp>
      <p:sp>
        <p:nvSpPr>
          <p:cNvPr id="3" name="Content Placeholder 2">
            <a:extLst>
              <a:ext uri="{FF2B5EF4-FFF2-40B4-BE49-F238E27FC236}">
                <a16:creationId xmlns:a16="http://schemas.microsoft.com/office/drawing/2014/main" id="{F7C24F95-0637-DF7C-30CC-EBB323221EA9}"/>
              </a:ext>
            </a:extLst>
          </p:cNvPr>
          <p:cNvSpPr>
            <a:spLocks noGrp="1"/>
          </p:cNvSpPr>
          <p:nvPr>
            <p:ph idx="1"/>
          </p:nvPr>
        </p:nvSpPr>
        <p:spPr>
          <a:xfrm>
            <a:off x="1124226" y="1582219"/>
            <a:ext cx="6753911" cy="4498069"/>
          </a:xfrm>
        </p:spPr>
        <p:txBody>
          <a:bodyPr>
            <a:normAutofit/>
          </a:bodyPr>
          <a:lstStyle/>
          <a:p>
            <a:pPr marL="0" indent="0">
              <a:buNone/>
            </a:pPr>
            <a:r>
              <a:rPr lang="en-US" sz="2000" dirty="0">
                <a:latin typeface="Lexend Deca Light" pitchFamily="2" charset="77"/>
              </a:rPr>
              <a:t>When a plant grows, it uses the nutrients it needs from the soil.</a:t>
            </a:r>
          </a:p>
          <a:p>
            <a:pPr marL="0" indent="0">
              <a:buNone/>
            </a:pPr>
            <a:endParaRPr lang="en-US" sz="2000" dirty="0">
              <a:latin typeface="Lexend Deca Light" pitchFamily="2" charset="77"/>
            </a:endParaRPr>
          </a:p>
        </p:txBody>
      </p:sp>
      <p:pic>
        <p:nvPicPr>
          <p:cNvPr id="7" name="Picture 6" descr="A close-up of a plant growing through the dirt&#10;&#10;Description automatically generated">
            <a:extLst>
              <a:ext uri="{FF2B5EF4-FFF2-40B4-BE49-F238E27FC236}">
                <a16:creationId xmlns:a16="http://schemas.microsoft.com/office/drawing/2014/main" id="{1E2122B5-59BD-D86F-31C4-B8312D318A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3194" y="2540927"/>
            <a:ext cx="4457611" cy="3343208"/>
          </a:xfrm>
          <a:prstGeom prst="rect">
            <a:avLst/>
          </a:prstGeom>
        </p:spPr>
      </p:pic>
    </p:spTree>
    <p:extLst>
      <p:ext uri="{BB962C8B-B14F-4D97-AF65-F5344CB8AC3E}">
        <p14:creationId xmlns:p14="http://schemas.microsoft.com/office/powerpoint/2010/main" val="2860621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31919-B7CD-0D58-A575-420DF37C7517}"/>
              </a:ext>
            </a:extLst>
          </p:cNvPr>
          <p:cNvSpPr>
            <a:spLocks noGrp="1"/>
          </p:cNvSpPr>
          <p:nvPr>
            <p:ph type="title"/>
          </p:nvPr>
        </p:nvSpPr>
        <p:spPr>
          <a:xfrm>
            <a:off x="1134500" y="787054"/>
            <a:ext cx="5938887" cy="778208"/>
          </a:xfrm>
        </p:spPr>
        <p:txBody>
          <a:bodyPr>
            <a:normAutofit/>
          </a:bodyPr>
          <a:lstStyle/>
          <a:p>
            <a:r>
              <a:rPr lang="en-US" dirty="0">
                <a:latin typeface="Lexend Deca Medium" pitchFamily="2" charset="77"/>
              </a:rPr>
              <a:t>Nutrients</a:t>
            </a:r>
          </a:p>
        </p:txBody>
      </p:sp>
      <p:sp>
        <p:nvSpPr>
          <p:cNvPr id="3" name="Content Placeholder 2">
            <a:extLst>
              <a:ext uri="{FF2B5EF4-FFF2-40B4-BE49-F238E27FC236}">
                <a16:creationId xmlns:a16="http://schemas.microsoft.com/office/drawing/2014/main" id="{2E0905AA-752B-2BA2-376C-07CFCC1218FA}"/>
              </a:ext>
            </a:extLst>
          </p:cNvPr>
          <p:cNvSpPr>
            <a:spLocks noGrp="1"/>
          </p:cNvSpPr>
          <p:nvPr>
            <p:ph idx="1"/>
          </p:nvPr>
        </p:nvSpPr>
        <p:spPr>
          <a:xfrm>
            <a:off x="1134500" y="1565262"/>
            <a:ext cx="6143857" cy="4736554"/>
          </a:xfrm>
        </p:spPr>
        <p:txBody>
          <a:bodyPr>
            <a:normAutofit/>
          </a:bodyPr>
          <a:lstStyle/>
          <a:p>
            <a:pPr marL="0" indent="0">
              <a:buNone/>
            </a:pPr>
            <a:r>
              <a:rPr lang="en-US" sz="2000" dirty="0">
                <a:latin typeface="Lexend Deca Light" pitchFamily="2" charset="77"/>
              </a:rPr>
              <a:t>We need to give back what the plant has used – and that’s where fertilizers come in!    </a:t>
            </a:r>
          </a:p>
          <a:p>
            <a:endParaRPr lang="en-US" sz="2000" dirty="0">
              <a:latin typeface="Lexend Deca Light" pitchFamily="2" charset="77"/>
            </a:endParaRPr>
          </a:p>
        </p:txBody>
      </p:sp>
      <p:pic>
        <p:nvPicPr>
          <p:cNvPr id="5" name="Picture 4" descr="A close-up of a dirt surface&#10;&#10;Description automatically generated">
            <a:extLst>
              <a:ext uri="{FF2B5EF4-FFF2-40B4-BE49-F238E27FC236}">
                <a16:creationId xmlns:a16="http://schemas.microsoft.com/office/drawing/2014/main" id="{F40B7D54-AEB5-F82D-41FA-9AB73E4FA3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8563" y="2559281"/>
            <a:ext cx="4535953" cy="3023968"/>
          </a:xfrm>
          <a:prstGeom prst="rect">
            <a:avLst/>
          </a:prstGeom>
        </p:spPr>
      </p:pic>
    </p:spTree>
    <p:extLst>
      <p:ext uri="{BB962C8B-B14F-4D97-AF65-F5344CB8AC3E}">
        <p14:creationId xmlns:p14="http://schemas.microsoft.com/office/powerpoint/2010/main" val="25596046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15500</TotalTime>
  <Words>2257</Words>
  <Application>Microsoft Macintosh PowerPoint</Application>
  <PresentationFormat>On-screen Show (4:3)</PresentationFormat>
  <Paragraphs>197</Paragraphs>
  <Slides>20</Slides>
  <Notes>18</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20</vt:i4>
      </vt:variant>
    </vt:vector>
  </HeadingPairs>
  <TitlesOfParts>
    <vt:vector size="34" baseType="lpstr">
      <vt:lpstr>Arial</vt:lpstr>
      <vt:lpstr>Arial Rounded MT Bold</vt:lpstr>
      <vt:lpstr>Calibri</vt:lpstr>
      <vt:lpstr>Capriola</vt:lpstr>
      <vt:lpstr>Century Gothic</vt:lpstr>
      <vt:lpstr>Google Sans</vt:lpstr>
      <vt:lpstr>Helvetica</vt:lpstr>
      <vt:lpstr>IIKLH K+ Arial MT</vt:lpstr>
      <vt:lpstr>Lexend Deca Black</vt:lpstr>
      <vt:lpstr>Lexend Deca Light</vt:lpstr>
      <vt:lpstr>Lexend Deca Medium</vt:lpstr>
      <vt:lpstr>Overpass</vt:lpstr>
      <vt:lpstr>Symbol</vt:lpstr>
      <vt:lpstr>Office Theme</vt:lpstr>
      <vt:lpstr>PowerPoint Presentation</vt:lpstr>
      <vt:lpstr>A Note to Teachers</vt:lpstr>
      <vt:lpstr>Expectations</vt:lpstr>
      <vt:lpstr>PowerPoint Presentation</vt:lpstr>
      <vt:lpstr>Learning Goals</vt:lpstr>
      <vt:lpstr>Minds ON!</vt:lpstr>
      <vt:lpstr>Nutrients</vt:lpstr>
      <vt:lpstr>Nutrients</vt:lpstr>
      <vt:lpstr>Nutrients</vt:lpstr>
      <vt:lpstr>Essential Nutrients</vt:lpstr>
      <vt:lpstr>Where do Nutrients Come From?</vt:lpstr>
      <vt:lpstr>On the Farm - Fertilizer and Manure</vt:lpstr>
      <vt:lpstr>On the Farm - Nitrogen</vt:lpstr>
      <vt:lpstr>On the Farm - Crop Rotation</vt:lpstr>
      <vt:lpstr>On the Farm - Crop Rotation</vt:lpstr>
      <vt:lpstr>PowerPoint Presentation</vt:lpstr>
      <vt:lpstr>Making a Fair Test</vt:lpstr>
      <vt:lpstr>PowerPoint Presentation</vt:lpstr>
      <vt:lpstr>PowerPoint Presentation</vt:lpstr>
      <vt:lpstr>Check In – 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Nicole Koopstra</cp:lastModifiedBy>
  <cp:revision>208</cp:revision>
  <cp:lastPrinted>2023-02-21T20:07:05Z</cp:lastPrinted>
  <dcterms:created xsi:type="dcterms:W3CDTF">2022-06-20T17:57:32Z</dcterms:created>
  <dcterms:modified xsi:type="dcterms:W3CDTF">2024-10-03T18:21:00Z</dcterms:modified>
</cp:coreProperties>
</file>